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311" r:id="rId3"/>
    <p:sldId id="306" r:id="rId4"/>
    <p:sldId id="284" r:id="rId5"/>
    <p:sldId id="310" r:id="rId6"/>
    <p:sldId id="321" r:id="rId7"/>
    <p:sldId id="283" r:id="rId8"/>
    <p:sldId id="309" r:id="rId9"/>
    <p:sldId id="320" r:id="rId10"/>
    <p:sldId id="282" r:id="rId11"/>
    <p:sldId id="308" r:id="rId12"/>
    <p:sldId id="319" r:id="rId13"/>
    <p:sldId id="286" r:id="rId14"/>
    <p:sldId id="312" r:id="rId15"/>
    <p:sldId id="322" r:id="rId16"/>
    <p:sldId id="285" r:id="rId17"/>
    <p:sldId id="313" r:id="rId18"/>
    <p:sldId id="323" r:id="rId19"/>
    <p:sldId id="287" r:id="rId20"/>
    <p:sldId id="314" r:id="rId21"/>
    <p:sldId id="324" r:id="rId22"/>
    <p:sldId id="303" r:id="rId23"/>
    <p:sldId id="315" r:id="rId24"/>
    <p:sldId id="325" r:id="rId25"/>
    <p:sldId id="289" r:id="rId26"/>
    <p:sldId id="316" r:id="rId27"/>
    <p:sldId id="326" r:id="rId28"/>
    <p:sldId id="307" r:id="rId29"/>
    <p:sldId id="292" r:id="rId30"/>
    <p:sldId id="293" r:id="rId31"/>
    <p:sldId id="294" r:id="rId32"/>
    <p:sldId id="291" r:id="rId33"/>
    <p:sldId id="318" r:id="rId34"/>
    <p:sldId id="305" r:id="rId3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E114C0-AAAB-BDDE-873D-E7562924A636}" v="3257" dt="2023-10-17T17:09:00.872"/>
    <p1510:client id="{93A288FD-B7B8-580F-B47B-F186DEACCD36}" v="340" dt="2023-10-18T21:12:19.6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04"/>
    <p:restoredTop sz="94550"/>
  </p:normalViewPr>
  <p:slideViewPr>
    <p:cSldViewPr snapToGrid="0" snapToObjects="1">
      <p:cViewPr varScale="1">
        <p:scale>
          <a:sx n="62" d="100"/>
          <a:sy n="62" d="100"/>
        </p:scale>
        <p:origin x="62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7C4E02BF-3829-42ED-9F82-541C3BCBA623}" type="datetimeFigureOut">
              <a:rPr lang="en-US" smtClean="0"/>
              <a:t>10/24/2023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593B98FF-13A7-4897-A2E0-2C83BB01C1B1}" type="slidenum">
              <a:rPr lang="en-US" smtClean="0"/>
              <a:t>‹#›</a:t>
            </a:fld>
            <a:endParaRPr lang="en-US"/>
          </a:p>
        </p:txBody>
      </p:sp>
    </p:spTree>
    <p:extLst>
      <p:ext uri="{BB962C8B-B14F-4D97-AF65-F5344CB8AC3E}">
        <p14:creationId xmlns:p14="http://schemas.microsoft.com/office/powerpoint/2010/main" val="750035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3B98FF-13A7-4897-A2E0-2C83BB01C1B1}" type="slidenum">
              <a:rPr lang="en-US" smtClean="0"/>
              <a:t>9</a:t>
            </a:fld>
            <a:endParaRPr lang="en-US"/>
          </a:p>
        </p:txBody>
      </p:sp>
    </p:spTree>
    <p:extLst>
      <p:ext uri="{BB962C8B-B14F-4D97-AF65-F5344CB8AC3E}">
        <p14:creationId xmlns:p14="http://schemas.microsoft.com/office/powerpoint/2010/main" val="3795231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BC7A8-4222-8B47-A38C-0E00F49647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79D36B-D85C-EA43-86DE-1E8E0475FD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AC9974-FAD7-6747-9FC8-5C65873D5742}"/>
              </a:ext>
            </a:extLst>
          </p:cNvPr>
          <p:cNvSpPr>
            <a:spLocks noGrp="1"/>
          </p:cNvSpPr>
          <p:nvPr>
            <p:ph type="dt" sz="half" idx="10"/>
          </p:nvPr>
        </p:nvSpPr>
        <p:spPr/>
        <p:txBody>
          <a:bodyPr/>
          <a:lstStyle/>
          <a:p>
            <a:fld id="{4A9735E7-6FB5-DE4E-BC2F-1976D5FA69A7}" type="datetimeFigureOut">
              <a:rPr lang="en-US" smtClean="0"/>
              <a:t>10/24/2023</a:t>
            </a:fld>
            <a:endParaRPr lang="en-US"/>
          </a:p>
        </p:txBody>
      </p:sp>
      <p:sp>
        <p:nvSpPr>
          <p:cNvPr id="5" name="Footer Placeholder 4">
            <a:extLst>
              <a:ext uri="{FF2B5EF4-FFF2-40B4-BE49-F238E27FC236}">
                <a16:creationId xmlns:a16="http://schemas.microsoft.com/office/drawing/2014/main" id="{F3A182AA-C6C8-B44F-9D88-7A366E3790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E1BA69-B552-E845-B1D6-2A70990BAA81}"/>
              </a:ext>
            </a:extLst>
          </p:cNvPr>
          <p:cNvSpPr>
            <a:spLocks noGrp="1"/>
          </p:cNvSpPr>
          <p:nvPr>
            <p:ph type="sldNum" sz="quarter" idx="12"/>
          </p:nvPr>
        </p:nvSpPr>
        <p:spPr/>
        <p:txBody>
          <a:bodyPr/>
          <a:lstStyle/>
          <a:p>
            <a:fld id="{9C29E67F-E968-4D4E-90F7-1B9C928AFD22}" type="slidenum">
              <a:rPr lang="en-US" smtClean="0"/>
              <a:t>‹#›</a:t>
            </a:fld>
            <a:endParaRPr lang="en-US"/>
          </a:p>
        </p:txBody>
      </p:sp>
    </p:spTree>
    <p:extLst>
      <p:ext uri="{BB962C8B-B14F-4D97-AF65-F5344CB8AC3E}">
        <p14:creationId xmlns:p14="http://schemas.microsoft.com/office/powerpoint/2010/main" val="3930510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9AA2C-D127-A041-BC1D-E3FFB8CEEA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35743C-8AA8-724C-816F-22869C6B4F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07E98-9CC7-8044-981B-493786E91F0A}"/>
              </a:ext>
            </a:extLst>
          </p:cNvPr>
          <p:cNvSpPr>
            <a:spLocks noGrp="1"/>
          </p:cNvSpPr>
          <p:nvPr>
            <p:ph type="dt" sz="half" idx="10"/>
          </p:nvPr>
        </p:nvSpPr>
        <p:spPr/>
        <p:txBody>
          <a:bodyPr/>
          <a:lstStyle/>
          <a:p>
            <a:fld id="{4A9735E7-6FB5-DE4E-BC2F-1976D5FA69A7}" type="datetimeFigureOut">
              <a:rPr lang="en-US" smtClean="0"/>
              <a:t>10/24/2023</a:t>
            </a:fld>
            <a:endParaRPr lang="en-US"/>
          </a:p>
        </p:txBody>
      </p:sp>
      <p:sp>
        <p:nvSpPr>
          <p:cNvPr id="5" name="Footer Placeholder 4">
            <a:extLst>
              <a:ext uri="{FF2B5EF4-FFF2-40B4-BE49-F238E27FC236}">
                <a16:creationId xmlns:a16="http://schemas.microsoft.com/office/drawing/2014/main" id="{38067573-33F7-8A42-A80E-DA054FD45F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BC5228-81B2-3542-B6C2-FDD5FD9DB0BB}"/>
              </a:ext>
            </a:extLst>
          </p:cNvPr>
          <p:cNvSpPr>
            <a:spLocks noGrp="1"/>
          </p:cNvSpPr>
          <p:nvPr>
            <p:ph type="sldNum" sz="quarter" idx="12"/>
          </p:nvPr>
        </p:nvSpPr>
        <p:spPr/>
        <p:txBody>
          <a:bodyPr/>
          <a:lstStyle/>
          <a:p>
            <a:fld id="{9C29E67F-E968-4D4E-90F7-1B9C928AFD22}" type="slidenum">
              <a:rPr lang="en-US" smtClean="0"/>
              <a:t>‹#›</a:t>
            </a:fld>
            <a:endParaRPr lang="en-US"/>
          </a:p>
        </p:txBody>
      </p:sp>
    </p:spTree>
    <p:extLst>
      <p:ext uri="{BB962C8B-B14F-4D97-AF65-F5344CB8AC3E}">
        <p14:creationId xmlns:p14="http://schemas.microsoft.com/office/powerpoint/2010/main" val="755871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465C12-253D-CC4E-9F85-F3A4FCFADA7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23DB8D-E221-774E-9E31-C5964863C4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5455FF-4689-9743-900F-68AAA0C3EA93}"/>
              </a:ext>
            </a:extLst>
          </p:cNvPr>
          <p:cNvSpPr>
            <a:spLocks noGrp="1"/>
          </p:cNvSpPr>
          <p:nvPr>
            <p:ph type="dt" sz="half" idx="10"/>
          </p:nvPr>
        </p:nvSpPr>
        <p:spPr/>
        <p:txBody>
          <a:bodyPr/>
          <a:lstStyle/>
          <a:p>
            <a:fld id="{4A9735E7-6FB5-DE4E-BC2F-1976D5FA69A7}" type="datetimeFigureOut">
              <a:rPr lang="en-US" smtClean="0"/>
              <a:t>10/24/2023</a:t>
            </a:fld>
            <a:endParaRPr lang="en-US"/>
          </a:p>
        </p:txBody>
      </p:sp>
      <p:sp>
        <p:nvSpPr>
          <p:cNvPr id="5" name="Footer Placeholder 4">
            <a:extLst>
              <a:ext uri="{FF2B5EF4-FFF2-40B4-BE49-F238E27FC236}">
                <a16:creationId xmlns:a16="http://schemas.microsoft.com/office/drawing/2014/main" id="{C9B6B720-46BF-DA44-AF64-F0D6F87A7E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914108-A70B-7C42-8F7C-97E8A3873AE6}"/>
              </a:ext>
            </a:extLst>
          </p:cNvPr>
          <p:cNvSpPr>
            <a:spLocks noGrp="1"/>
          </p:cNvSpPr>
          <p:nvPr>
            <p:ph type="sldNum" sz="quarter" idx="12"/>
          </p:nvPr>
        </p:nvSpPr>
        <p:spPr/>
        <p:txBody>
          <a:bodyPr/>
          <a:lstStyle/>
          <a:p>
            <a:fld id="{9C29E67F-E968-4D4E-90F7-1B9C928AFD22}" type="slidenum">
              <a:rPr lang="en-US" smtClean="0"/>
              <a:t>‹#›</a:t>
            </a:fld>
            <a:endParaRPr lang="en-US"/>
          </a:p>
        </p:txBody>
      </p:sp>
    </p:spTree>
    <p:extLst>
      <p:ext uri="{BB962C8B-B14F-4D97-AF65-F5344CB8AC3E}">
        <p14:creationId xmlns:p14="http://schemas.microsoft.com/office/powerpoint/2010/main" val="2678987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AEDCA-F25B-6C4D-AEC8-61080FD032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A2392-F418-9C4B-A23C-AEAFC31CAE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8537B-F07D-8743-9ECD-4D0785249543}"/>
              </a:ext>
            </a:extLst>
          </p:cNvPr>
          <p:cNvSpPr>
            <a:spLocks noGrp="1"/>
          </p:cNvSpPr>
          <p:nvPr>
            <p:ph type="dt" sz="half" idx="10"/>
          </p:nvPr>
        </p:nvSpPr>
        <p:spPr/>
        <p:txBody>
          <a:bodyPr/>
          <a:lstStyle/>
          <a:p>
            <a:fld id="{4A9735E7-6FB5-DE4E-BC2F-1976D5FA69A7}" type="datetimeFigureOut">
              <a:rPr lang="en-US" smtClean="0"/>
              <a:t>10/24/2023</a:t>
            </a:fld>
            <a:endParaRPr lang="en-US"/>
          </a:p>
        </p:txBody>
      </p:sp>
      <p:sp>
        <p:nvSpPr>
          <p:cNvPr id="5" name="Footer Placeholder 4">
            <a:extLst>
              <a:ext uri="{FF2B5EF4-FFF2-40B4-BE49-F238E27FC236}">
                <a16:creationId xmlns:a16="http://schemas.microsoft.com/office/drawing/2014/main" id="{90B215AF-F6C1-6840-9EF7-B05D1D30DE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0145E6-B5BA-E448-AA81-C521491141C5}"/>
              </a:ext>
            </a:extLst>
          </p:cNvPr>
          <p:cNvSpPr>
            <a:spLocks noGrp="1"/>
          </p:cNvSpPr>
          <p:nvPr>
            <p:ph type="sldNum" sz="quarter" idx="12"/>
          </p:nvPr>
        </p:nvSpPr>
        <p:spPr/>
        <p:txBody>
          <a:bodyPr/>
          <a:lstStyle/>
          <a:p>
            <a:fld id="{9C29E67F-E968-4D4E-90F7-1B9C928AFD22}" type="slidenum">
              <a:rPr lang="en-US" smtClean="0"/>
              <a:t>‹#›</a:t>
            </a:fld>
            <a:endParaRPr lang="en-US"/>
          </a:p>
        </p:txBody>
      </p:sp>
    </p:spTree>
    <p:extLst>
      <p:ext uri="{BB962C8B-B14F-4D97-AF65-F5344CB8AC3E}">
        <p14:creationId xmlns:p14="http://schemas.microsoft.com/office/powerpoint/2010/main" val="3461738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3FAEF-2879-EC44-AE0C-18AB139710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FB39BC-876E-E347-8FDB-0CDBDC9F9E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AF47F5-F1A0-D946-9823-29AE8A8500F2}"/>
              </a:ext>
            </a:extLst>
          </p:cNvPr>
          <p:cNvSpPr>
            <a:spLocks noGrp="1"/>
          </p:cNvSpPr>
          <p:nvPr>
            <p:ph type="dt" sz="half" idx="10"/>
          </p:nvPr>
        </p:nvSpPr>
        <p:spPr/>
        <p:txBody>
          <a:bodyPr/>
          <a:lstStyle/>
          <a:p>
            <a:fld id="{4A9735E7-6FB5-DE4E-BC2F-1976D5FA69A7}" type="datetimeFigureOut">
              <a:rPr lang="en-US" smtClean="0"/>
              <a:t>10/24/2023</a:t>
            </a:fld>
            <a:endParaRPr lang="en-US"/>
          </a:p>
        </p:txBody>
      </p:sp>
      <p:sp>
        <p:nvSpPr>
          <p:cNvPr id="5" name="Footer Placeholder 4">
            <a:extLst>
              <a:ext uri="{FF2B5EF4-FFF2-40B4-BE49-F238E27FC236}">
                <a16:creationId xmlns:a16="http://schemas.microsoft.com/office/drawing/2014/main" id="{46656A70-008D-F745-9564-CD1CCE4A9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4BDB1C-BEC0-E745-B007-52099152ED04}"/>
              </a:ext>
            </a:extLst>
          </p:cNvPr>
          <p:cNvSpPr>
            <a:spLocks noGrp="1"/>
          </p:cNvSpPr>
          <p:nvPr>
            <p:ph type="sldNum" sz="quarter" idx="12"/>
          </p:nvPr>
        </p:nvSpPr>
        <p:spPr/>
        <p:txBody>
          <a:bodyPr/>
          <a:lstStyle/>
          <a:p>
            <a:fld id="{9C29E67F-E968-4D4E-90F7-1B9C928AFD22}" type="slidenum">
              <a:rPr lang="en-US" smtClean="0"/>
              <a:t>‹#›</a:t>
            </a:fld>
            <a:endParaRPr lang="en-US"/>
          </a:p>
        </p:txBody>
      </p:sp>
    </p:spTree>
    <p:extLst>
      <p:ext uri="{BB962C8B-B14F-4D97-AF65-F5344CB8AC3E}">
        <p14:creationId xmlns:p14="http://schemas.microsoft.com/office/powerpoint/2010/main" val="1280041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1E69D-CA71-4547-B19F-D703C50C51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1EFF1-3300-F140-922E-B44D2D27B2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241A13-9EBA-384A-AB2F-644241633E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E66753-8B52-8A4D-9D57-EAC732337011}"/>
              </a:ext>
            </a:extLst>
          </p:cNvPr>
          <p:cNvSpPr>
            <a:spLocks noGrp="1"/>
          </p:cNvSpPr>
          <p:nvPr>
            <p:ph type="dt" sz="half" idx="10"/>
          </p:nvPr>
        </p:nvSpPr>
        <p:spPr/>
        <p:txBody>
          <a:bodyPr/>
          <a:lstStyle/>
          <a:p>
            <a:fld id="{4A9735E7-6FB5-DE4E-BC2F-1976D5FA69A7}" type="datetimeFigureOut">
              <a:rPr lang="en-US" smtClean="0"/>
              <a:t>10/24/2023</a:t>
            </a:fld>
            <a:endParaRPr lang="en-US"/>
          </a:p>
        </p:txBody>
      </p:sp>
      <p:sp>
        <p:nvSpPr>
          <p:cNvPr id="6" name="Footer Placeholder 5">
            <a:extLst>
              <a:ext uri="{FF2B5EF4-FFF2-40B4-BE49-F238E27FC236}">
                <a16:creationId xmlns:a16="http://schemas.microsoft.com/office/drawing/2014/main" id="{2B58707A-0817-EB43-96ED-3427A24F00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FFEED0-D603-7D4C-864B-21A18B0964B8}"/>
              </a:ext>
            </a:extLst>
          </p:cNvPr>
          <p:cNvSpPr>
            <a:spLocks noGrp="1"/>
          </p:cNvSpPr>
          <p:nvPr>
            <p:ph type="sldNum" sz="quarter" idx="12"/>
          </p:nvPr>
        </p:nvSpPr>
        <p:spPr/>
        <p:txBody>
          <a:bodyPr/>
          <a:lstStyle/>
          <a:p>
            <a:fld id="{9C29E67F-E968-4D4E-90F7-1B9C928AFD22}" type="slidenum">
              <a:rPr lang="en-US" smtClean="0"/>
              <a:t>‹#›</a:t>
            </a:fld>
            <a:endParaRPr lang="en-US"/>
          </a:p>
        </p:txBody>
      </p:sp>
    </p:spTree>
    <p:extLst>
      <p:ext uri="{BB962C8B-B14F-4D97-AF65-F5344CB8AC3E}">
        <p14:creationId xmlns:p14="http://schemas.microsoft.com/office/powerpoint/2010/main" val="2809413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53489-B476-BE48-A557-0BEAA99C73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920344-2C86-1C48-BDC3-94C3CE3007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65C991-5853-9E46-9486-62ADEEB365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F68E7F-CC20-D54E-B8AB-EF88619723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C0DF70-014E-F14E-80D6-00AA16128F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F281CA-EFCB-5E47-8F48-171FC37B79C5}"/>
              </a:ext>
            </a:extLst>
          </p:cNvPr>
          <p:cNvSpPr>
            <a:spLocks noGrp="1"/>
          </p:cNvSpPr>
          <p:nvPr>
            <p:ph type="dt" sz="half" idx="10"/>
          </p:nvPr>
        </p:nvSpPr>
        <p:spPr/>
        <p:txBody>
          <a:bodyPr/>
          <a:lstStyle/>
          <a:p>
            <a:fld id="{4A9735E7-6FB5-DE4E-BC2F-1976D5FA69A7}" type="datetimeFigureOut">
              <a:rPr lang="en-US" smtClean="0"/>
              <a:t>10/24/2023</a:t>
            </a:fld>
            <a:endParaRPr lang="en-US"/>
          </a:p>
        </p:txBody>
      </p:sp>
      <p:sp>
        <p:nvSpPr>
          <p:cNvPr id="8" name="Footer Placeholder 7">
            <a:extLst>
              <a:ext uri="{FF2B5EF4-FFF2-40B4-BE49-F238E27FC236}">
                <a16:creationId xmlns:a16="http://schemas.microsoft.com/office/drawing/2014/main" id="{823D621C-C954-E84E-BD8B-C442354D94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8C8E98-13FB-E746-9817-32EDD6352933}"/>
              </a:ext>
            </a:extLst>
          </p:cNvPr>
          <p:cNvSpPr>
            <a:spLocks noGrp="1"/>
          </p:cNvSpPr>
          <p:nvPr>
            <p:ph type="sldNum" sz="quarter" idx="12"/>
          </p:nvPr>
        </p:nvSpPr>
        <p:spPr/>
        <p:txBody>
          <a:bodyPr/>
          <a:lstStyle/>
          <a:p>
            <a:fld id="{9C29E67F-E968-4D4E-90F7-1B9C928AFD22}" type="slidenum">
              <a:rPr lang="en-US" smtClean="0"/>
              <a:t>‹#›</a:t>
            </a:fld>
            <a:endParaRPr lang="en-US"/>
          </a:p>
        </p:txBody>
      </p:sp>
    </p:spTree>
    <p:extLst>
      <p:ext uri="{BB962C8B-B14F-4D97-AF65-F5344CB8AC3E}">
        <p14:creationId xmlns:p14="http://schemas.microsoft.com/office/powerpoint/2010/main" val="1700197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64EE4-1E53-DC41-81D7-BCFF99CCD2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539F2B-8B6C-4742-AA5E-A9E7B0D26749}"/>
              </a:ext>
            </a:extLst>
          </p:cNvPr>
          <p:cNvSpPr>
            <a:spLocks noGrp="1"/>
          </p:cNvSpPr>
          <p:nvPr>
            <p:ph type="dt" sz="half" idx="10"/>
          </p:nvPr>
        </p:nvSpPr>
        <p:spPr/>
        <p:txBody>
          <a:bodyPr/>
          <a:lstStyle/>
          <a:p>
            <a:fld id="{4A9735E7-6FB5-DE4E-BC2F-1976D5FA69A7}" type="datetimeFigureOut">
              <a:rPr lang="en-US" smtClean="0"/>
              <a:t>10/24/2023</a:t>
            </a:fld>
            <a:endParaRPr lang="en-US"/>
          </a:p>
        </p:txBody>
      </p:sp>
      <p:sp>
        <p:nvSpPr>
          <p:cNvPr id="4" name="Footer Placeholder 3">
            <a:extLst>
              <a:ext uri="{FF2B5EF4-FFF2-40B4-BE49-F238E27FC236}">
                <a16:creationId xmlns:a16="http://schemas.microsoft.com/office/drawing/2014/main" id="{DDC9338C-E14E-634E-89FA-44B22C0A9C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32854C-2CA8-B04D-8CD4-A8294871FC92}"/>
              </a:ext>
            </a:extLst>
          </p:cNvPr>
          <p:cNvSpPr>
            <a:spLocks noGrp="1"/>
          </p:cNvSpPr>
          <p:nvPr>
            <p:ph type="sldNum" sz="quarter" idx="12"/>
          </p:nvPr>
        </p:nvSpPr>
        <p:spPr/>
        <p:txBody>
          <a:bodyPr/>
          <a:lstStyle/>
          <a:p>
            <a:fld id="{9C29E67F-E968-4D4E-90F7-1B9C928AFD22}" type="slidenum">
              <a:rPr lang="en-US" smtClean="0"/>
              <a:t>‹#›</a:t>
            </a:fld>
            <a:endParaRPr lang="en-US"/>
          </a:p>
        </p:txBody>
      </p:sp>
    </p:spTree>
    <p:extLst>
      <p:ext uri="{BB962C8B-B14F-4D97-AF65-F5344CB8AC3E}">
        <p14:creationId xmlns:p14="http://schemas.microsoft.com/office/powerpoint/2010/main" val="2457357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999EC3-C65C-E04D-8181-6107CF72BB31}"/>
              </a:ext>
            </a:extLst>
          </p:cNvPr>
          <p:cNvSpPr>
            <a:spLocks noGrp="1"/>
          </p:cNvSpPr>
          <p:nvPr>
            <p:ph type="dt" sz="half" idx="10"/>
          </p:nvPr>
        </p:nvSpPr>
        <p:spPr/>
        <p:txBody>
          <a:bodyPr/>
          <a:lstStyle/>
          <a:p>
            <a:fld id="{4A9735E7-6FB5-DE4E-BC2F-1976D5FA69A7}" type="datetimeFigureOut">
              <a:rPr lang="en-US" smtClean="0"/>
              <a:t>10/24/2023</a:t>
            </a:fld>
            <a:endParaRPr lang="en-US"/>
          </a:p>
        </p:txBody>
      </p:sp>
      <p:sp>
        <p:nvSpPr>
          <p:cNvPr id="3" name="Footer Placeholder 2">
            <a:extLst>
              <a:ext uri="{FF2B5EF4-FFF2-40B4-BE49-F238E27FC236}">
                <a16:creationId xmlns:a16="http://schemas.microsoft.com/office/drawing/2014/main" id="{BAA6D43C-E48F-0348-9EF2-39790CF812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748BC7-95A9-224A-8EE0-15D85A249A53}"/>
              </a:ext>
            </a:extLst>
          </p:cNvPr>
          <p:cNvSpPr>
            <a:spLocks noGrp="1"/>
          </p:cNvSpPr>
          <p:nvPr>
            <p:ph type="sldNum" sz="quarter" idx="12"/>
          </p:nvPr>
        </p:nvSpPr>
        <p:spPr/>
        <p:txBody>
          <a:bodyPr/>
          <a:lstStyle/>
          <a:p>
            <a:fld id="{9C29E67F-E968-4D4E-90F7-1B9C928AFD22}" type="slidenum">
              <a:rPr lang="en-US" smtClean="0"/>
              <a:t>‹#›</a:t>
            </a:fld>
            <a:endParaRPr lang="en-US"/>
          </a:p>
        </p:txBody>
      </p:sp>
    </p:spTree>
    <p:extLst>
      <p:ext uri="{BB962C8B-B14F-4D97-AF65-F5344CB8AC3E}">
        <p14:creationId xmlns:p14="http://schemas.microsoft.com/office/powerpoint/2010/main" val="701574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EC831-4115-EB4C-AB15-69DA91F1FA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825917-23EB-604E-822A-167E86D6BC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620DB6-26F2-F949-9411-CC73D8B55A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40AA8A-BE32-8D45-B739-EBF4457EA0F2}"/>
              </a:ext>
            </a:extLst>
          </p:cNvPr>
          <p:cNvSpPr>
            <a:spLocks noGrp="1"/>
          </p:cNvSpPr>
          <p:nvPr>
            <p:ph type="dt" sz="half" idx="10"/>
          </p:nvPr>
        </p:nvSpPr>
        <p:spPr/>
        <p:txBody>
          <a:bodyPr/>
          <a:lstStyle/>
          <a:p>
            <a:fld id="{4A9735E7-6FB5-DE4E-BC2F-1976D5FA69A7}" type="datetimeFigureOut">
              <a:rPr lang="en-US" smtClean="0"/>
              <a:t>10/24/2023</a:t>
            </a:fld>
            <a:endParaRPr lang="en-US"/>
          </a:p>
        </p:txBody>
      </p:sp>
      <p:sp>
        <p:nvSpPr>
          <p:cNvPr id="6" name="Footer Placeholder 5">
            <a:extLst>
              <a:ext uri="{FF2B5EF4-FFF2-40B4-BE49-F238E27FC236}">
                <a16:creationId xmlns:a16="http://schemas.microsoft.com/office/drawing/2014/main" id="{D4940376-F76D-A845-AE55-8309D47299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A1C12E-6B7E-0043-BF35-529E8D427B9D}"/>
              </a:ext>
            </a:extLst>
          </p:cNvPr>
          <p:cNvSpPr>
            <a:spLocks noGrp="1"/>
          </p:cNvSpPr>
          <p:nvPr>
            <p:ph type="sldNum" sz="quarter" idx="12"/>
          </p:nvPr>
        </p:nvSpPr>
        <p:spPr/>
        <p:txBody>
          <a:bodyPr/>
          <a:lstStyle/>
          <a:p>
            <a:fld id="{9C29E67F-E968-4D4E-90F7-1B9C928AFD22}" type="slidenum">
              <a:rPr lang="en-US" smtClean="0"/>
              <a:t>‹#›</a:t>
            </a:fld>
            <a:endParaRPr lang="en-US"/>
          </a:p>
        </p:txBody>
      </p:sp>
    </p:spTree>
    <p:extLst>
      <p:ext uri="{BB962C8B-B14F-4D97-AF65-F5344CB8AC3E}">
        <p14:creationId xmlns:p14="http://schemas.microsoft.com/office/powerpoint/2010/main" val="1659899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F44A3-85C2-D44D-BB10-03420CF63A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90693C-8FE4-0745-9F16-4AE3064A36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65A36A-459B-DA42-893E-AE54952076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DE445C-EEE0-DA4E-90EB-36686D30E98A}"/>
              </a:ext>
            </a:extLst>
          </p:cNvPr>
          <p:cNvSpPr>
            <a:spLocks noGrp="1"/>
          </p:cNvSpPr>
          <p:nvPr>
            <p:ph type="dt" sz="half" idx="10"/>
          </p:nvPr>
        </p:nvSpPr>
        <p:spPr/>
        <p:txBody>
          <a:bodyPr/>
          <a:lstStyle/>
          <a:p>
            <a:fld id="{4A9735E7-6FB5-DE4E-BC2F-1976D5FA69A7}" type="datetimeFigureOut">
              <a:rPr lang="en-US" smtClean="0"/>
              <a:t>10/24/2023</a:t>
            </a:fld>
            <a:endParaRPr lang="en-US"/>
          </a:p>
        </p:txBody>
      </p:sp>
      <p:sp>
        <p:nvSpPr>
          <p:cNvPr id="6" name="Footer Placeholder 5">
            <a:extLst>
              <a:ext uri="{FF2B5EF4-FFF2-40B4-BE49-F238E27FC236}">
                <a16:creationId xmlns:a16="http://schemas.microsoft.com/office/drawing/2014/main" id="{16939AB5-516C-5C4A-8D03-C1B5D6D8A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1F897E-B48D-6F4D-8BC2-DB71285857A6}"/>
              </a:ext>
            </a:extLst>
          </p:cNvPr>
          <p:cNvSpPr>
            <a:spLocks noGrp="1"/>
          </p:cNvSpPr>
          <p:nvPr>
            <p:ph type="sldNum" sz="quarter" idx="12"/>
          </p:nvPr>
        </p:nvSpPr>
        <p:spPr/>
        <p:txBody>
          <a:bodyPr/>
          <a:lstStyle/>
          <a:p>
            <a:fld id="{9C29E67F-E968-4D4E-90F7-1B9C928AFD22}" type="slidenum">
              <a:rPr lang="en-US" smtClean="0"/>
              <a:t>‹#›</a:t>
            </a:fld>
            <a:endParaRPr lang="en-US"/>
          </a:p>
        </p:txBody>
      </p:sp>
    </p:spTree>
    <p:extLst>
      <p:ext uri="{BB962C8B-B14F-4D97-AF65-F5344CB8AC3E}">
        <p14:creationId xmlns:p14="http://schemas.microsoft.com/office/powerpoint/2010/main" val="983818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7C4A11-EA68-534D-96CD-4AE5C77B88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B00350-1003-084D-B15E-463DCB250D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37E673-FE23-3B4B-B2D5-D024AE28F2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9735E7-6FB5-DE4E-BC2F-1976D5FA69A7}" type="datetimeFigureOut">
              <a:rPr lang="en-US" smtClean="0"/>
              <a:t>10/24/2023</a:t>
            </a:fld>
            <a:endParaRPr lang="en-US"/>
          </a:p>
        </p:txBody>
      </p:sp>
      <p:sp>
        <p:nvSpPr>
          <p:cNvPr id="5" name="Footer Placeholder 4">
            <a:extLst>
              <a:ext uri="{FF2B5EF4-FFF2-40B4-BE49-F238E27FC236}">
                <a16:creationId xmlns:a16="http://schemas.microsoft.com/office/drawing/2014/main" id="{355A23A0-3BC3-E64D-BFFD-5DC964C361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AA22C9-682B-C14A-A5D5-2A0C53A012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29E67F-E968-4D4E-90F7-1B9C928AFD22}" type="slidenum">
              <a:rPr lang="en-US" smtClean="0"/>
              <a:t>‹#›</a:t>
            </a:fld>
            <a:endParaRPr lang="en-US"/>
          </a:p>
        </p:txBody>
      </p:sp>
    </p:spTree>
    <p:extLst>
      <p:ext uri="{BB962C8B-B14F-4D97-AF65-F5344CB8AC3E}">
        <p14:creationId xmlns:p14="http://schemas.microsoft.com/office/powerpoint/2010/main" val="773395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BFC53-9DA3-F744-A9B1-C9459A2AAD0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D5FC31F-CE9D-8144-9580-D606B89225C7}"/>
              </a:ext>
            </a:extLst>
          </p:cNvPr>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D25300FE-489B-A14F-842B-BA76FA1C67D6}"/>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1A8501-1623-FB45-8324-43C39CD7872A}"/>
              </a:ext>
            </a:extLst>
          </p:cNvPr>
          <p:cNvSpPr/>
          <p:nvPr/>
        </p:nvSpPr>
        <p:spPr>
          <a:xfrm>
            <a:off x="-224852" y="-134911"/>
            <a:ext cx="12681678" cy="7195278"/>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85DF4FC-8227-1441-BFB5-BA3521E2A8D8}"/>
              </a:ext>
            </a:extLst>
          </p:cNvPr>
          <p:cNvSpPr txBox="1"/>
          <p:nvPr/>
        </p:nvSpPr>
        <p:spPr>
          <a:xfrm>
            <a:off x="1061345" y="4054362"/>
            <a:ext cx="10731493" cy="1600438"/>
          </a:xfrm>
          <a:prstGeom prst="rect">
            <a:avLst/>
          </a:prstGeom>
          <a:noFill/>
        </p:spPr>
        <p:txBody>
          <a:bodyPr wrap="square" lIns="91440" tIns="45720" rIns="91440" bIns="45720" rtlCol="0" anchor="t">
            <a:spAutoFit/>
          </a:bodyPr>
          <a:lstStyle/>
          <a:p>
            <a:r>
              <a:rPr lang="en-US" sz="6600" dirty="0">
                <a:solidFill>
                  <a:schemeClr val="bg1"/>
                </a:solidFill>
                <a:latin typeface="Architype Bold"/>
              </a:rPr>
              <a:t>2023 Honor Awards</a:t>
            </a:r>
            <a:br>
              <a:rPr lang="en-US" sz="6000" dirty="0">
                <a:latin typeface="Architype Bold" panose="020103030401010D0103" pitchFamily="2" charset="77"/>
              </a:rPr>
            </a:br>
            <a:r>
              <a:rPr lang="en-US" sz="3200" b="1" dirty="0">
                <a:solidFill>
                  <a:schemeClr val="bg1"/>
                </a:solidFill>
                <a:latin typeface="Architype Light"/>
              </a:rPr>
              <a:t>A Celebration of Better Illinois Communities by Design</a:t>
            </a:r>
            <a:endParaRPr lang="en-US" sz="3200" dirty="0">
              <a:solidFill>
                <a:schemeClr val="bg1"/>
              </a:solidFill>
              <a:latin typeface="Architype Light"/>
            </a:endParaRPr>
          </a:p>
        </p:txBody>
      </p:sp>
      <p:pic>
        <p:nvPicPr>
          <p:cNvPr id="12" name="Picture 11">
            <a:extLst>
              <a:ext uri="{FF2B5EF4-FFF2-40B4-BE49-F238E27FC236}">
                <a16:creationId xmlns:a16="http://schemas.microsoft.com/office/drawing/2014/main" id="{3561DB40-015C-AB42-BD94-90A8E15966F0}"/>
              </a:ext>
            </a:extLst>
          </p:cNvPr>
          <p:cNvPicPr>
            <a:picLocks noChangeAspect="1"/>
          </p:cNvPicPr>
          <p:nvPr/>
        </p:nvPicPr>
        <p:blipFill>
          <a:blip r:embed="rId2"/>
          <a:stretch>
            <a:fillRect/>
          </a:stretch>
        </p:blipFill>
        <p:spPr>
          <a:xfrm>
            <a:off x="688687" y="1801524"/>
            <a:ext cx="3887563" cy="2004227"/>
          </a:xfrm>
          <a:prstGeom prst="rect">
            <a:avLst/>
          </a:prstGeom>
        </p:spPr>
      </p:pic>
    </p:spTree>
    <p:extLst>
      <p:ext uri="{BB962C8B-B14F-4D97-AF65-F5344CB8AC3E}">
        <p14:creationId xmlns:p14="http://schemas.microsoft.com/office/powerpoint/2010/main" val="2818881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room with a bed and a window&#10;&#10;Description automatically generated">
            <a:extLst>
              <a:ext uri="{FF2B5EF4-FFF2-40B4-BE49-F238E27FC236}">
                <a16:creationId xmlns:a16="http://schemas.microsoft.com/office/drawing/2014/main" id="{66CD8F0E-830E-B742-85AA-33C4E72DE656}"/>
              </a:ext>
            </a:extLst>
          </p:cNvPr>
          <p:cNvPicPr>
            <a:picLocks noChangeAspect="1"/>
          </p:cNvPicPr>
          <p:nvPr/>
        </p:nvPicPr>
        <p:blipFill>
          <a:blip r:embed="rId2"/>
          <a:srcRect l="2868" r="2868"/>
          <a:stretch/>
        </p:blipFill>
        <p:spPr>
          <a:xfrm>
            <a:off x="4117521" y="10"/>
            <a:ext cx="8074491" cy="6858000"/>
          </a:xfrm>
          <a:prstGeom prst="rect">
            <a:avLst/>
          </a:prstGeom>
        </p:spPr>
      </p:pic>
      <p:sp>
        <p:nvSpPr>
          <p:cNvPr id="17" name="Freeform: Shape 16">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DE17FF8-483E-164C-90B3-075EF072D002}"/>
              </a:ext>
            </a:extLst>
          </p:cNvPr>
          <p:cNvSpPr>
            <a:spLocks noGrp="1"/>
          </p:cNvSpPr>
          <p:nvPr>
            <p:ph type="title"/>
          </p:nvPr>
        </p:nvSpPr>
        <p:spPr>
          <a:xfrm>
            <a:off x="635707" y="788475"/>
            <a:ext cx="5896379" cy="1325563"/>
          </a:xfrm>
        </p:spPr>
        <p:txBody>
          <a:bodyPr>
            <a:normAutofit/>
          </a:bodyPr>
          <a:lstStyle/>
          <a:p>
            <a:pPr>
              <a:spcBef>
                <a:spcPts val="0"/>
              </a:spcBef>
            </a:pPr>
            <a:r>
              <a:rPr lang="en-US" b="1" dirty="0">
                <a:latin typeface="Architype Bold"/>
                <a:ea typeface="Calibri"/>
                <a:cs typeface="Times New Roman"/>
              </a:rPr>
              <a:t>State Street Apartment</a:t>
            </a:r>
            <a:endParaRPr lang="en-US" b="1" dirty="0">
              <a:effectLst/>
              <a:latin typeface="Architype Bold" pitchFamily="2" charset="77"/>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2397BA6-FECF-BA48-B734-4652C9B37322}"/>
              </a:ext>
            </a:extLst>
          </p:cNvPr>
          <p:cNvSpPr>
            <a:spLocks noGrp="1"/>
          </p:cNvSpPr>
          <p:nvPr>
            <p:ph idx="1"/>
          </p:nvPr>
        </p:nvSpPr>
        <p:spPr>
          <a:xfrm>
            <a:off x="635707" y="2660369"/>
            <a:ext cx="5049281" cy="769360"/>
          </a:xfrm>
        </p:spPr>
        <p:txBody>
          <a:bodyPr vert="horz" lIns="91440" tIns="45720" rIns="91440" bIns="45720" rtlCol="0" anchor="t">
            <a:noAutofit/>
          </a:bodyPr>
          <a:lstStyle/>
          <a:p>
            <a:pPr marL="0" indent="0">
              <a:buNone/>
            </a:pPr>
            <a:r>
              <a:rPr lang="en-US" dirty="0">
                <a:latin typeface="Architype Light"/>
              </a:rPr>
              <a:t>For Excellence in Interiors – Projects Below 5,000 SF</a:t>
            </a:r>
            <a:endParaRPr lang="en-US" dirty="0">
              <a:latin typeface="Architype Light" pitchFamily="2" charset="0"/>
            </a:endParaRPr>
          </a:p>
        </p:txBody>
      </p:sp>
      <p:sp>
        <p:nvSpPr>
          <p:cNvPr id="10" name="TextBox 9">
            <a:extLst>
              <a:ext uri="{FF2B5EF4-FFF2-40B4-BE49-F238E27FC236}">
                <a16:creationId xmlns:a16="http://schemas.microsoft.com/office/drawing/2014/main" id="{B5BC4300-2684-5C6F-23B8-93A477F4DB59}"/>
              </a:ext>
            </a:extLst>
          </p:cNvPr>
          <p:cNvSpPr txBox="1"/>
          <p:nvPr/>
        </p:nvSpPr>
        <p:spPr>
          <a:xfrm>
            <a:off x="648537" y="4024354"/>
            <a:ext cx="3892370" cy="1323439"/>
          </a:xfrm>
          <a:prstGeom prst="rect">
            <a:avLst/>
          </a:prstGeom>
          <a:noFill/>
        </p:spPr>
        <p:txBody>
          <a:bodyPr wrap="square" lIns="91440" tIns="45720" rIns="91440" bIns="45720" anchor="t">
            <a:spAutoFit/>
          </a:bodyPr>
          <a:lstStyle/>
          <a:p>
            <a:r>
              <a:rPr lang="en-US" sz="1600" dirty="0">
                <a:solidFill>
                  <a:srgbClr val="D5D5D5"/>
                </a:solidFill>
                <a:ea typeface="+mn-lt"/>
                <a:cs typeface="+mn-lt"/>
              </a:rPr>
              <a:t>"This is a well-designed and smart project, especially as it pertains to occupant use </a:t>
            </a:r>
            <a:r>
              <a:rPr lang="en-US" sz="1600" dirty="0">
                <a:solidFill>
                  <a:srgbClr val="D5D5D5"/>
                </a:solidFill>
                <a:effectLst/>
                <a:ea typeface="+mn-lt"/>
                <a:cs typeface="+mn-lt"/>
              </a:rPr>
              <a:t>and </a:t>
            </a:r>
            <a:r>
              <a:rPr lang="en-US" sz="1600" dirty="0">
                <a:solidFill>
                  <a:srgbClr val="D5D5D5"/>
                </a:solidFill>
                <a:ea typeface="+mn-lt"/>
                <a:cs typeface="+mn-lt"/>
              </a:rPr>
              <a:t>flexibility as well materiality</a:t>
            </a:r>
            <a:r>
              <a:rPr lang="en-US" sz="1600" dirty="0">
                <a:solidFill>
                  <a:srgbClr val="D5D5D5"/>
                </a:solidFill>
                <a:effectLst/>
                <a:ea typeface="+mn-lt"/>
                <a:cs typeface="+mn-lt"/>
              </a:rPr>
              <a:t>," a juror said. </a:t>
            </a:r>
            <a:r>
              <a:rPr lang="en-US" sz="1600" dirty="0">
                <a:solidFill>
                  <a:srgbClr val="D5D5D5"/>
                </a:solidFill>
                <a:ea typeface="+mn-lt"/>
                <a:cs typeface="+mn-lt"/>
              </a:rPr>
              <a:t>"Amazingly crafted small project!" said another juror</a:t>
            </a:r>
            <a:r>
              <a:rPr lang="en-US" sz="1600" dirty="0">
                <a:solidFill>
                  <a:srgbClr val="D5D5D5"/>
                </a:solidFill>
                <a:effectLst/>
                <a:ea typeface="+mn-lt"/>
                <a:cs typeface="+mn-lt"/>
              </a:rPr>
              <a:t>.</a:t>
            </a:r>
            <a:endParaRPr lang="en-US" sz="1600" dirty="0">
              <a:solidFill>
                <a:srgbClr val="D5D5D5"/>
              </a:solidFill>
              <a:ea typeface="+mn-lt"/>
              <a:cs typeface="+mn-lt"/>
            </a:endParaRPr>
          </a:p>
        </p:txBody>
      </p:sp>
    </p:spTree>
    <p:extLst>
      <p:ext uri="{BB962C8B-B14F-4D97-AF65-F5344CB8AC3E}">
        <p14:creationId xmlns:p14="http://schemas.microsoft.com/office/powerpoint/2010/main" val="910677873"/>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kitchen with a white countertop and a black and white cabinet&#10;&#10;Description automatically generated">
            <a:extLst>
              <a:ext uri="{FF2B5EF4-FFF2-40B4-BE49-F238E27FC236}">
                <a16:creationId xmlns:a16="http://schemas.microsoft.com/office/drawing/2014/main" id="{66CD8F0E-830E-B742-85AA-33C4E72DE656}"/>
              </a:ext>
            </a:extLst>
          </p:cNvPr>
          <p:cNvPicPr>
            <a:picLocks noChangeAspect="1"/>
          </p:cNvPicPr>
          <p:nvPr/>
        </p:nvPicPr>
        <p:blipFill rotWithShape="1">
          <a:blip r:embed="rId2"/>
          <a:srcRect t="14723" b="14723"/>
          <a:stretch/>
        </p:blipFill>
        <p:spPr>
          <a:xfrm>
            <a:off x="0" y="-479"/>
            <a:ext cx="12192000" cy="6858479"/>
          </a:xfrm>
          <a:prstGeom prst="rect">
            <a:avLst/>
          </a:prstGeom>
        </p:spPr>
      </p:pic>
    </p:spTree>
    <p:extLst>
      <p:ext uri="{BB962C8B-B14F-4D97-AF65-F5344CB8AC3E}">
        <p14:creationId xmlns:p14="http://schemas.microsoft.com/office/powerpoint/2010/main" val="354242015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a16="http://schemas.microsoft.com/office/drawing/2014/main" id="{40D59116-412F-509C-4743-178981859008}"/>
              </a:ext>
            </a:extLst>
          </p:cNvPr>
          <p:cNvSpPr/>
          <p:nvPr/>
        </p:nvSpPr>
        <p:spPr>
          <a:xfrm>
            <a:off x="0" y="-478"/>
            <a:ext cx="12192000" cy="68584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81FD5431-CDB7-7D4F-84A0-A1DF73C86B7A}"/>
              </a:ext>
            </a:extLst>
          </p:cNvPr>
          <p:cNvSpPr txBox="1">
            <a:spLocks/>
          </p:cNvSpPr>
          <p:nvPr/>
        </p:nvSpPr>
        <p:spPr>
          <a:xfrm>
            <a:off x="1145464" y="880802"/>
            <a:ext cx="4950535" cy="543384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cs typeface="Arial"/>
              </a:rPr>
              <a:t>Project team includes: </a:t>
            </a:r>
          </a:p>
          <a:p>
            <a:pPr marL="0" indent="0">
              <a:lnSpc>
                <a:spcPct val="150000"/>
              </a:lnSpc>
              <a:spcBef>
                <a:spcPts val="0"/>
              </a:spcBef>
              <a:buNone/>
            </a:pPr>
            <a:endParaRPr lang="en-US" sz="2000" b="1" dirty="0">
              <a:ea typeface="Calibri"/>
              <a:cs typeface="Times New Roman"/>
            </a:endParaRPr>
          </a:p>
          <a:p>
            <a:pPr marL="0" indent="0">
              <a:lnSpc>
                <a:spcPct val="150000"/>
              </a:lnSpc>
              <a:spcBef>
                <a:spcPts val="0"/>
              </a:spcBef>
              <a:buNone/>
            </a:pPr>
            <a:r>
              <a:rPr lang="en-US" sz="1600" b="1" dirty="0">
                <a:effectLst/>
                <a:ea typeface="Calibri"/>
                <a:cs typeface="Times New Roman"/>
              </a:rPr>
              <a:t>Architect of Record: </a:t>
            </a:r>
            <a:r>
              <a:rPr lang="en-US" sz="1600" b="1" dirty="0">
                <a:ea typeface="Calibri"/>
                <a:cs typeface="Times New Roman"/>
              </a:rPr>
              <a:t>Eric </a:t>
            </a:r>
            <a:r>
              <a:rPr lang="en-US" sz="1600" b="1" dirty="0" err="1">
                <a:ea typeface="Calibri"/>
                <a:cs typeface="Times New Roman"/>
              </a:rPr>
              <a:t>Rothfeder</a:t>
            </a:r>
            <a:r>
              <a:rPr lang="en-US" sz="1600" b="1" dirty="0">
                <a:ea typeface="Calibri"/>
                <a:cs typeface="Times New Roman"/>
              </a:rPr>
              <a:t>, AIA</a:t>
            </a:r>
          </a:p>
          <a:p>
            <a:pPr marL="0" indent="0">
              <a:lnSpc>
                <a:spcPct val="150000"/>
              </a:lnSpc>
              <a:spcBef>
                <a:spcPts val="0"/>
              </a:spcBef>
              <a:buNone/>
            </a:pPr>
            <a:r>
              <a:rPr lang="en-US" sz="1600" b="1" dirty="0">
                <a:ea typeface="+mn-lt"/>
                <a:cs typeface="+mn-lt"/>
              </a:rPr>
              <a:t>-Landscape Architects: Mimi McKay,  McKay Landscape Architects</a:t>
            </a:r>
            <a:endParaRPr lang="en-US" dirty="0">
              <a:ea typeface="+mn-lt"/>
              <a:cs typeface="+mn-lt"/>
            </a:endParaRPr>
          </a:p>
          <a:p>
            <a:pPr marL="0" indent="0">
              <a:lnSpc>
                <a:spcPct val="150000"/>
              </a:lnSpc>
              <a:spcBef>
                <a:spcPts val="0"/>
              </a:spcBef>
              <a:buNone/>
            </a:pPr>
            <a:r>
              <a:rPr lang="en-US" sz="1600" b="1" dirty="0">
                <a:ea typeface="Calibri"/>
                <a:cs typeface="Times New Roman"/>
              </a:rPr>
              <a:t>-General Contractor: </a:t>
            </a:r>
            <a:r>
              <a:rPr lang="en-US" sz="1600" b="1" dirty="0">
                <a:ea typeface="+mn-lt"/>
                <a:cs typeface="+mn-lt"/>
              </a:rPr>
              <a:t>Pat Straky</a:t>
            </a:r>
            <a:r>
              <a:rPr lang="en-US" sz="1600" b="1" dirty="0">
                <a:ea typeface="Calibri"/>
                <a:cs typeface="Times New Roman"/>
              </a:rPr>
              <a:t> </a:t>
            </a:r>
          </a:p>
          <a:p>
            <a:pPr marL="0" indent="0">
              <a:lnSpc>
                <a:spcPct val="150000"/>
              </a:lnSpc>
              <a:spcBef>
                <a:spcPts val="0"/>
              </a:spcBef>
              <a:buNone/>
            </a:pPr>
            <a:r>
              <a:rPr lang="en-US" sz="1600" b="1" dirty="0">
                <a:ea typeface="Calibri"/>
                <a:cs typeface="Times New Roman"/>
              </a:rPr>
              <a:t>-Mechanical Engineer: </a:t>
            </a:r>
            <a:r>
              <a:rPr lang="en-US" sz="1600" b="1" dirty="0">
                <a:ea typeface="+mn-lt"/>
                <a:cs typeface="+mn-lt"/>
              </a:rPr>
              <a:t>Brian </a:t>
            </a:r>
            <a:r>
              <a:rPr lang="en-US" sz="1600" b="1" dirty="0" err="1">
                <a:ea typeface="+mn-lt"/>
                <a:cs typeface="+mn-lt"/>
              </a:rPr>
              <a:t>Rayski</a:t>
            </a:r>
            <a:r>
              <a:rPr lang="en-US" sz="1600" b="1" dirty="0">
                <a:ea typeface="+mn-lt"/>
                <a:cs typeface="+mn-lt"/>
              </a:rPr>
              <a:t> </a:t>
            </a:r>
            <a:endParaRPr lang="en-US" sz="1600" b="1" dirty="0">
              <a:ea typeface="Calibri" panose="020F0502020204030204" pitchFamily="34" charset="0"/>
              <a:cs typeface="Times New Roman" panose="02020603050405020304" pitchFamily="18" charset="0"/>
            </a:endParaRPr>
          </a:p>
        </p:txBody>
      </p:sp>
      <p:pic>
        <p:nvPicPr>
          <p:cNvPr id="2" name="Picture 1" descr="A room with a tv and shelves&#10;&#10;Description automatically generated">
            <a:extLst>
              <a:ext uri="{FF2B5EF4-FFF2-40B4-BE49-F238E27FC236}">
                <a16:creationId xmlns:a16="http://schemas.microsoft.com/office/drawing/2014/main" id="{526EA40A-DFBC-462C-0BA5-564EA11C127C}"/>
              </a:ext>
            </a:extLst>
          </p:cNvPr>
          <p:cNvPicPr>
            <a:picLocks noChangeAspect="1"/>
          </p:cNvPicPr>
          <p:nvPr/>
        </p:nvPicPr>
        <p:blipFill rotWithShape="1">
          <a:blip r:embed="rId2"/>
          <a:srcRect l="37191" r="-56" b="-18"/>
          <a:stretch/>
        </p:blipFill>
        <p:spPr>
          <a:xfrm>
            <a:off x="6726059" y="-34413"/>
            <a:ext cx="5503242" cy="6898563"/>
          </a:xfrm>
          <a:prstGeom prst="rect">
            <a:avLst/>
          </a:prstGeom>
        </p:spPr>
      </p:pic>
    </p:spTree>
    <p:extLst>
      <p:ext uri="{BB962C8B-B14F-4D97-AF65-F5344CB8AC3E}">
        <p14:creationId xmlns:p14="http://schemas.microsoft.com/office/powerpoint/2010/main" val="2334598141"/>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brick building with windows&#10;&#10;Description automatically generated">
            <a:extLst>
              <a:ext uri="{FF2B5EF4-FFF2-40B4-BE49-F238E27FC236}">
                <a16:creationId xmlns:a16="http://schemas.microsoft.com/office/drawing/2014/main" id="{FF50D53D-657E-A941-87E8-D2D52BF81588}"/>
              </a:ext>
            </a:extLst>
          </p:cNvPr>
          <p:cNvPicPr>
            <a:picLocks noChangeAspect="1"/>
          </p:cNvPicPr>
          <p:nvPr/>
        </p:nvPicPr>
        <p:blipFill>
          <a:blip r:embed="rId2"/>
          <a:srcRect t="19529" b="19529"/>
          <a:stretch/>
        </p:blipFill>
        <p:spPr>
          <a:xfrm>
            <a:off x="4096871" y="-17530"/>
            <a:ext cx="8095129" cy="6875529"/>
          </a:xfrm>
          <a:prstGeom prst="rect">
            <a:avLst/>
          </a:prstGeom>
        </p:spPr>
      </p:pic>
      <p:sp>
        <p:nvSpPr>
          <p:cNvPr id="45" name="Freeform: Shape 44">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Shape 46">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DE17FF8-483E-164C-90B3-075EF072D002}"/>
              </a:ext>
            </a:extLst>
          </p:cNvPr>
          <p:cNvSpPr>
            <a:spLocks noGrp="1"/>
          </p:cNvSpPr>
          <p:nvPr>
            <p:ph type="title"/>
          </p:nvPr>
        </p:nvSpPr>
        <p:spPr>
          <a:xfrm>
            <a:off x="573510" y="769586"/>
            <a:ext cx="5266155" cy="1325563"/>
          </a:xfrm>
        </p:spPr>
        <p:txBody>
          <a:bodyPr>
            <a:noAutofit/>
          </a:bodyPr>
          <a:lstStyle/>
          <a:p>
            <a:pPr>
              <a:spcBef>
                <a:spcPts val="0"/>
              </a:spcBef>
            </a:pPr>
            <a:r>
              <a:rPr lang="en-US" b="1" dirty="0">
                <a:latin typeface="Architype Bold"/>
                <a:ea typeface="Calibri"/>
                <a:cs typeface="Times New Roman"/>
              </a:rPr>
              <a:t>Midtown Faust</a:t>
            </a:r>
            <a:endParaRPr lang="en-US" b="1" dirty="0">
              <a:effectLst/>
              <a:latin typeface="Architype Bold" pitchFamily="2" charset="77"/>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2397BA6-FECF-BA48-B734-4652C9B37322}"/>
              </a:ext>
            </a:extLst>
          </p:cNvPr>
          <p:cNvSpPr>
            <a:spLocks noGrp="1"/>
          </p:cNvSpPr>
          <p:nvPr>
            <p:ph idx="1"/>
          </p:nvPr>
        </p:nvSpPr>
        <p:spPr>
          <a:xfrm>
            <a:off x="575658" y="2126457"/>
            <a:ext cx="3941499" cy="733150"/>
          </a:xfrm>
        </p:spPr>
        <p:txBody>
          <a:bodyPr vert="horz" lIns="91440" tIns="45720" rIns="91440" bIns="45720" rtlCol="0" anchor="t">
            <a:noAutofit/>
          </a:bodyPr>
          <a:lstStyle/>
          <a:p>
            <a:pPr marL="0" indent="0">
              <a:spcBef>
                <a:spcPts val="0"/>
              </a:spcBef>
              <a:buNone/>
            </a:pPr>
            <a:r>
              <a:rPr lang="en-US" b="1" dirty="0">
                <a:effectLst/>
                <a:latin typeface="Architype Light"/>
                <a:ea typeface="Calibri"/>
                <a:cs typeface="Times New Roman"/>
              </a:rPr>
              <a:t>For Excellence in </a:t>
            </a:r>
            <a:r>
              <a:rPr lang="en-US" b="1" dirty="0">
                <a:latin typeface="Architype Light"/>
                <a:ea typeface="Calibri"/>
                <a:cs typeface="Times New Roman"/>
              </a:rPr>
              <a:t>Historic Preservation – Project Construction Value Below $5 Million</a:t>
            </a:r>
            <a:endParaRPr lang="en-US" b="1" dirty="0">
              <a:effectLst/>
              <a:latin typeface="Architype Light" pitchFamily="2" charset="77"/>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D43E3FA-1D55-56B4-4D81-A56FBB1B1B65}"/>
              </a:ext>
            </a:extLst>
          </p:cNvPr>
          <p:cNvSpPr txBox="1"/>
          <p:nvPr/>
        </p:nvSpPr>
        <p:spPr>
          <a:xfrm>
            <a:off x="586533" y="4162687"/>
            <a:ext cx="3740918" cy="1077218"/>
          </a:xfrm>
          <a:prstGeom prst="rect">
            <a:avLst/>
          </a:prstGeom>
          <a:noFill/>
        </p:spPr>
        <p:txBody>
          <a:bodyPr wrap="square" lIns="91440" tIns="45720" rIns="91440" bIns="45720" anchor="t">
            <a:spAutoFit/>
          </a:bodyPr>
          <a:lstStyle/>
          <a:p>
            <a:r>
              <a:rPr lang="en-US" sz="1600" dirty="0">
                <a:solidFill>
                  <a:srgbClr val="D5D5D5"/>
                </a:solidFill>
                <a:ea typeface="+mn-lt"/>
                <a:cs typeface="+mn-lt"/>
              </a:rPr>
              <a:t>"The story </a:t>
            </a:r>
            <a:r>
              <a:rPr lang="en-US" sz="1600" dirty="0">
                <a:solidFill>
                  <a:srgbClr val="D5D5D5"/>
                </a:solidFill>
                <a:effectLst/>
                <a:ea typeface="+mn-lt"/>
                <a:cs typeface="+mn-lt"/>
              </a:rPr>
              <a:t>of </a:t>
            </a:r>
            <a:r>
              <a:rPr lang="en-US" sz="1600" dirty="0">
                <a:solidFill>
                  <a:srgbClr val="D5D5D5"/>
                </a:solidFill>
                <a:ea typeface="+mn-lt"/>
                <a:cs typeface="+mn-lt"/>
              </a:rPr>
              <a:t>Midtown Faust is just amazing</a:t>
            </a:r>
            <a:r>
              <a:rPr lang="en-US" sz="1600" dirty="0">
                <a:solidFill>
                  <a:srgbClr val="D5D5D5"/>
                </a:solidFill>
                <a:effectLst/>
                <a:ea typeface="+mn-lt"/>
                <a:cs typeface="+mn-lt"/>
              </a:rPr>
              <a:t>," said a juror. "</a:t>
            </a:r>
            <a:r>
              <a:rPr lang="en-US" sz="1600" dirty="0">
                <a:solidFill>
                  <a:srgbClr val="D5D5D5"/>
                </a:solidFill>
                <a:ea typeface="+mn-lt"/>
                <a:cs typeface="+mn-lt"/>
              </a:rPr>
              <a:t>Restoration </a:t>
            </a:r>
            <a:r>
              <a:rPr lang="en-US" sz="1600" dirty="0">
                <a:solidFill>
                  <a:srgbClr val="D5D5D5"/>
                </a:solidFill>
                <a:effectLst/>
                <a:ea typeface="+mn-lt"/>
                <a:cs typeface="+mn-lt"/>
              </a:rPr>
              <a:t>of </a:t>
            </a:r>
            <a:r>
              <a:rPr lang="en-US" sz="1600" dirty="0">
                <a:solidFill>
                  <a:srgbClr val="D5D5D5"/>
                </a:solidFill>
                <a:ea typeface="+mn-lt"/>
                <a:cs typeface="+mn-lt"/>
              </a:rPr>
              <a:t>a historic building that regenerates its urban realm is remarkable."</a:t>
            </a:r>
            <a:endParaRPr lang="en-US" sz="1600" dirty="0"/>
          </a:p>
        </p:txBody>
      </p:sp>
    </p:spTree>
    <p:extLst>
      <p:ext uri="{BB962C8B-B14F-4D97-AF65-F5344CB8AC3E}">
        <p14:creationId xmlns:p14="http://schemas.microsoft.com/office/powerpoint/2010/main" val="136131010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Freeform: Shape 44">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Shape 46">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brick building with windows&#10;&#10;Description automatically generated">
            <a:extLst>
              <a:ext uri="{FF2B5EF4-FFF2-40B4-BE49-F238E27FC236}">
                <a16:creationId xmlns:a16="http://schemas.microsoft.com/office/drawing/2014/main" id="{FF50D53D-657E-A941-87E8-D2D52BF81588}"/>
              </a:ext>
            </a:extLst>
          </p:cNvPr>
          <p:cNvPicPr>
            <a:picLocks noChangeAspect="1"/>
          </p:cNvPicPr>
          <p:nvPr/>
        </p:nvPicPr>
        <p:blipFill rotWithShape="1">
          <a:blip r:embed="rId2"/>
          <a:srcRect t="7518" b="7518"/>
          <a:stretch/>
        </p:blipFill>
        <p:spPr>
          <a:xfrm>
            <a:off x="0" y="0"/>
            <a:ext cx="12191999" cy="6858000"/>
          </a:xfrm>
          <a:prstGeom prst="rect">
            <a:avLst/>
          </a:prstGeom>
        </p:spPr>
      </p:pic>
    </p:spTree>
    <p:extLst>
      <p:ext uri="{BB962C8B-B14F-4D97-AF65-F5344CB8AC3E}">
        <p14:creationId xmlns:p14="http://schemas.microsoft.com/office/powerpoint/2010/main" val="405768574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Freeform: Shape 44">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Shape 46">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410B7745-C79F-3CF7-257D-061A44C3CF05}"/>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828B033-685D-624A-88D7-E8651EBADB53}"/>
              </a:ext>
            </a:extLst>
          </p:cNvPr>
          <p:cNvSpPr/>
          <p:nvPr/>
        </p:nvSpPr>
        <p:spPr>
          <a:xfrm>
            <a:off x="579711" y="627994"/>
            <a:ext cx="5377319" cy="3008772"/>
          </a:xfrm>
          <a:prstGeom prst="rect">
            <a:avLst/>
          </a:prstGeom>
        </p:spPr>
        <p:txBody>
          <a:bodyPr wrap="square" lIns="91440" tIns="45720" rIns="91440" bIns="45720" anchor="t">
            <a:spAutoFit/>
          </a:bodyPr>
          <a:lstStyle/>
          <a:p>
            <a:r>
              <a:rPr lang="en-US" sz="2400" b="1" dirty="0">
                <a:effectLst/>
                <a:ea typeface="Calibri"/>
                <a:cs typeface="Times New Roman"/>
              </a:rPr>
              <a:t>Project team includes:</a:t>
            </a:r>
            <a:r>
              <a:rPr lang="en-US" sz="2400" b="1" dirty="0">
                <a:ea typeface="Calibri"/>
                <a:cs typeface="Times New Roman"/>
              </a:rPr>
              <a:t> </a:t>
            </a:r>
            <a:endParaRPr lang="en-US" sz="2400" dirty="0">
              <a:ea typeface="Calibri" panose="020F0502020204030204" pitchFamily="34" charset="0"/>
              <a:cs typeface="Times New Roman" panose="02020603050405020304" pitchFamily="18" charset="0"/>
            </a:endParaRPr>
          </a:p>
          <a:p>
            <a:endParaRPr lang="en-US" sz="2400" b="1" dirty="0">
              <a:cs typeface="Times New Roman"/>
            </a:endParaRPr>
          </a:p>
          <a:p>
            <a:pPr>
              <a:lnSpc>
                <a:spcPct val="150000"/>
              </a:lnSpc>
            </a:pPr>
            <a:r>
              <a:rPr lang="en-US" sz="1600" b="1" dirty="0">
                <a:effectLst/>
              </a:rPr>
              <a:t>Architect of Record</a:t>
            </a:r>
            <a:r>
              <a:rPr lang="en-US" sz="1600" b="1" dirty="0"/>
              <a:t>: Studio GWA</a:t>
            </a:r>
            <a:endParaRPr lang="en-US" sz="1600" b="1" dirty="0">
              <a:ea typeface="Calibri"/>
              <a:cs typeface="Calibri"/>
            </a:endParaRPr>
          </a:p>
          <a:p>
            <a:pPr>
              <a:lnSpc>
                <a:spcPct val="150000"/>
              </a:lnSpc>
            </a:pPr>
            <a:r>
              <a:rPr lang="en-US" sz="1600" b="1" dirty="0">
                <a:ea typeface="Calibri"/>
                <a:cs typeface="Calibri"/>
              </a:rPr>
              <a:t>	-Aaron Holverson, AIA</a:t>
            </a:r>
          </a:p>
          <a:p>
            <a:pPr>
              <a:lnSpc>
                <a:spcPct val="150000"/>
              </a:lnSpc>
            </a:pPr>
            <a:r>
              <a:rPr lang="en-US" sz="1600" b="1" dirty="0">
                <a:ea typeface="Calibri"/>
                <a:cs typeface="Calibri"/>
              </a:rPr>
              <a:t>	-Gary Anderson, AIA</a:t>
            </a:r>
            <a:endParaRPr lang="en-US" dirty="0"/>
          </a:p>
          <a:p>
            <a:pPr>
              <a:lnSpc>
                <a:spcPct val="150000"/>
              </a:lnSpc>
            </a:pPr>
            <a:r>
              <a:rPr lang="en-US" sz="1600" b="1" dirty="0">
                <a:ea typeface="Calibri"/>
                <a:cs typeface="Calibri"/>
              </a:rPr>
              <a:t>	-Ashley Sarver, AICP</a:t>
            </a:r>
            <a:endParaRPr lang="en-US" dirty="0">
              <a:ea typeface="Calibri"/>
              <a:cs typeface="Calibri"/>
            </a:endParaRPr>
          </a:p>
          <a:p>
            <a:pPr>
              <a:lnSpc>
                <a:spcPct val="150000"/>
              </a:lnSpc>
            </a:pPr>
            <a:r>
              <a:rPr lang="en-US" sz="1600" b="1" dirty="0">
                <a:ea typeface="Calibri"/>
                <a:cs typeface="Calibri"/>
              </a:rPr>
              <a:t>-Owner: Brad </a:t>
            </a:r>
            <a:r>
              <a:rPr lang="en-US" sz="1600" b="1" dirty="0" err="1">
                <a:ea typeface="Calibri"/>
                <a:cs typeface="Calibri"/>
              </a:rPr>
              <a:t>Roos</a:t>
            </a:r>
            <a:r>
              <a:rPr lang="en-US" sz="1600" b="1" dirty="0">
                <a:ea typeface="Calibri"/>
                <a:cs typeface="Calibri"/>
              </a:rPr>
              <a:t>, </a:t>
            </a:r>
            <a:r>
              <a:rPr lang="en-US" sz="1600" b="1" dirty="0" err="1">
                <a:ea typeface="Calibri"/>
                <a:cs typeface="Calibri"/>
              </a:rPr>
              <a:t>Roos</a:t>
            </a:r>
            <a:r>
              <a:rPr lang="en-US" sz="1600" b="1" dirty="0">
                <a:ea typeface="Calibri"/>
                <a:cs typeface="Calibri"/>
              </a:rPr>
              <a:t> Construction and Development</a:t>
            </a:r>
            <a:endParaRPr lang="en-US" dirty="0">
              <a:ea typeface="Calibri"/>
              <a:cs typeface="Calibri"/>
            </a:endParaRPr>
          </a:p>
          <a:p>
            <a:pPr>
              <a:lnSpc>
                <a:spcPct val="150000"/>
              </a:lnSpc>
            </a:pPr>
            <a:r>
              <a:rPr lang="en-US" sz="1600" b="1" dirty="0">
                <a:ea typeface="Calibri"/>
                <a:cs typeface="Calibri"/>
              </a:rPr>
              <a:t>-Owner: Sue </a:t>
            </a:r>
            <a:r>
              <a:rPr lang="en-US" sz="1600" b="1" dirty="0" err="1">
                <a:ea typeface="Calibri"/>
                <a:cs typeface="Calibri"/>
              </a:rPr>
              <a:t>Roos</a:t>
            </a:r>
            <a:r>
              <a:rPr lang="en-US" sz="1600" b="1" dirty="0">
                <a:ea typeface="Calibri"/>
                <a:cs typeface="Calibri"/>
              </a:rPr>
              <a:t>, </a:t>
            </a:r>
            <a:r>
              <a:rPr lang="en-US" sz="1600" b="1" dirty="0" err="1">
                <a:ea typeface="Calibri"/>
                <a:cs typeface="Calibri"/>
              </a:rPr>
              <a:t>Roos</a:t>
            </a:r>
            <a:r>
              <a:rPr lang="en-US" sz="1600" b="1" dirty="0">
                <a:ea typeface="Calibri"/>
                <a:cs typeface="Calibri"/>
              </a:rPr>
              <a:t> Construction and Development</a:t>
            </a:r>
            <a:endParaRPr lang="en-US" dirty="0">
              <a:ea typeface="Calibri"/>
              <a:cs typeface="Calibri"/>
            </a:endParaRPr>
          </a:p>
        </p:txBody>
      </p:sp>
      <p:pic>
        <p:nvPicPr>
          <p:cNvPr id="3" name="Picture 2" descr="A close up of a window&#10;&#10;Description automatically generated">
            <a:extLst>
              <a:ext uri="{FF2B5EF4-FFF2-40B4-BE49-F238E27FC236}">
                <a16:creationId xmlns:a16="http://schemas.microsoft.com/office/drawing/2014/main" id="{FFDA3007-1763-5100-2999-91BA6ED67BF0}"/>
              </a:ext>
            </a:extLst>
          </p:cNvPr>
          <p:cNvPicPr>
            <a:picLocks noChangeAspect="1"/>
          </p:cNvPicPr>
          <p:nvPr/>
        </p:nvPicPr>
        <p:blipFill>
          <a:blip r:embed="rId2"/>
          <a:stretch>
            <a:fillRect/>
          </a:stretch>
        </p:blipFill>
        <p:spPr>
          <a:xfrm>
            <a:off x="7207856" y="0"/>
            <a:ext cx="4983334" cy="6862916"/>
          </a:xfrm>
          <a:prstGeom prst="rect">
            <a:avLst/>
          </a:prstGeom>
        </p:spPr>
      </p:pic>
    </p:spTree>
    <p:extLst>
      <p:ext uri="{BB962C8B-B14F-4D97-AF65-F5344CB8AC3E}">
        <p14:creationId xmlns:p14="http://schemas.microsoft.com/office/powerpoint/2010/main" val="2936039010"/>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uilding with a lawn and a walkway&#10;&#10;Description automatically generated">
            <a:extLst>
              <a:ext uri="{FF2B5EF4-FFF2-40B4-BE49-F238E27FC236}">
                <a16:creationId xmlns:a16="http://schemas.microsoft.com/office/drawing/2014/main" id="{195404A1-D92E-4943-8380-9E33005BF721}"/>
              </a:ext>
            </a:extLst>
          </p:cNvPr>
          <p:cNvPicPr>
            <a:picLocks noChangeAspect="1"/>
          </p:cNvPicPr>
          <p:nvPr/>
        </p:nvPicPr>
        <p:blipFill rotWithShape="1">
          <a:blip r:embed="rId2"/>
          <a:srcRect l="3016" r="3016"/>
          <a:stretch/>
        </p:blipFill>
        <p:spPr>
          <a:xfrm>
            <a:off x="2415654" y="-4041"/>
            <a:ext cx="9789994" cy="6884724"/>
          </a:xfrm>
          <a:prstGeom prst="rect">
            <a:avLst/>
          </a:prstGeom>
        </p:spPr>
      </p:pic>
      <p:sp>
        <p:nvSpPr>
          <p:cNvPr id="38" name="Freeform: Shape 37">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39">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DE17FF8-483E-164C-90B3-075EF072D002}"/>
              </a:ext>
            </a:extLst>
          </p:cNvPr>
          <p:cNvSpPr>
            <a:spLocks noGrp="1"/>
          </p:cNvSpPr>
          <p:nvPr>
            <p:ph type="title"/>
          </p:nvPr>
        </p:nvSpPr>
        <p:spPr>
          <a:xfrm>
            <a:off x="583078" y="775262"/>
            <a:ext cx="5267532" cy="1325563"/>
          </a:xfrm>
        </p:spPr>
        <p:txBody>
          <a:bodyPr>
            <a:normAutofit/>
          </a:bodyPr>
          <a:lstStyle/>
          <a:p>
            <a:pPr>
              <a:spcBef>
                <a:spcPts val="0"/>
              </a:spcBef>
            </a:pPr>
            <a:r>
              <a:rPr lang="en-US" b="1" dirty="0">
                <a:latin typeface="Architype Bold"/>
                <a:ea typeface="Calibri"/>
                <a:cs typeface="Times New Roman"/>
              </a:rPr>
              <a:t>Joliet Inpatient Treatment Center</a:t>
            </a:r>
            <a:endParaRPr lang="en-US" b="1" dirty="0">
              <a:effectLst/>
              <a:latin typeface="Architype Bold"/>
              <a:ea typeface="Calibri"/>
              <a:cs typeface="Times New Roman"/>
            </a:endParaRPr>
          </a:p>
        </p:txBody>
      </p:sp>
      <p:sp>
        <p:nvSpPr>
          <p:cNvPr id="3" name="Content Placeholder 2">
            <a:extLst>
              <a:ext uri="{FF2B5EF4-FFF2-40B4-BE49-F238E27FC236}">
                <a16:creationId xmlns:a16="http://schemas.microsoft.com/office/drawing/2014/main" id="{42397BA6-FECF-BA48-B734-4652C9B37322}"/>
              </a:ext>
            </a:extLst>
          </p:cNvPr>
          <p:cNvSpPr>
            <a:spLocks noGrp="1"/>
          </p:cNvSpPr>
          <p:nvPr>
            <p:ph idx="1"/>
          </p:nvPr>
        </p:nvSpPr>
        <p:spPr>
          <a:xfrm>
            <a:off x="583078" y="2405182"/>
            <a:ext cx="4228996" cy="705264"/>
          </a:xfrm>
        </p:spPr>
        <p:txBody>
          <a:bodyPr vert="horz" lIns="91440" tIns="45720" rIns="91440" bIns="45720" rtlCol="0" anchor="t">
            <a:noAutofit/>
          </a:bodyPr>
          <a:lstStyle/>
          <a:p>
            <a:pPr marL="0" indent="0">
              <a:spcBef>
                <a:spcPts val="0"/>
              </a:spcBef>
              <a:buNone/>
            </a:pPr>
            <a:r>
              <a:rPr lang="en-US" b="1" dirty="0">
                <a:latin typeface="Architype Light"/>
                <a:ea typeface="Calibri"/>
                <a:cs typeface="Times New Roman"/>
              </a:rPr>
              <a:t>Greatest Impact – Project Construction Value $5 Million and Above</a:t>
            </a:r>
            <a:endParaRPr lang="en-US" b="1" dirty="0">
              <a:effectLst/>
              <a:latin typeface="Architype Light"/>
              <a:ea typeface="Calibri"/>
              <a:cs typeface="Times New Roman"/>
            </a:endParaRPr>
          </a:p>
        </p:txBody>
      </p:sp>
      <p:sp>
        <p:nvSpPr>
          <p:cNvPr id="8" name="TextBox 7">
            <a:extLst>
              <a:ext uri="{FF2B5EF4-FFF2-40B4-BE49-F238E27FC236}">
                <a16:creationId xmlns:a16="http://schemas.microsoft.com/office/drawing/2014/main" id="{54DA1B32-DFEB-DB70-CB26-66BEF8170336}"/>
              </a:ext>
            </a:extLst>
          </p:cNvPr>
          <p:cNvSpPr txBox="1"/>
          <p:nvPr/>
        </p:nvSpPr>
        <p:spPr>
          <a:xfrm>
            <a:off x="583077" y="3879100"/>
            <a:ext cx="3987570" cy="2339102"/>
          </a:xfrm>
          <a:prstGeom prst="rect">
            <a:avLst/>
          </a:prstGeom>
          <a:noFill/>
        </p:spPr>
        <p:txBody>
          <a:bodyPr wrap="square" lIns="91440" tIns="45720" rIns="91440" bIns="45720" anchor="t">
            <a:spAutoFit/>
          </a:bodyPr>
          <a:lstStyle/>
          <a:p>
            <a:endParaRPr lang="en-US"/>
          </a:p>
          <a:p>
            <a:r>
              <a:rPr lang="en-US" sz="1600" dirty="0">
                <a:ea typeface="+mn-lt"/>
                <a:cs typeface="+mn-lt"/>
              </a:rPr>
              <a:t>"It's worthy of an award because of its approach </a:t>
            </a:r>
            <a:r>
              <a:rPr lang="en-US" sz="1600" dirty="0">
                <a:effectLst/>
                <a:ea typeface="+mn-lt"/>
                <a:cs typeface="+mn-lt"/>
              </a:rPr>
              <a:t>to </a:t>
            </a:r>
            <a:r>
              <a:rPr lang="en-US" sz="1600" dirty="0">
                <a:ea typeface="+mn-lt"/>
                <a:cs typeface="+mn-lt"/>
              </a:rPr>
              <a:t>occupant health and wellness - demonstrating the contributions of good architecture in a broken system," said </a:t>
            </a:r>
            <a:r>
              <a:rPr lang="en-US" sz="1600" dirty="0">
                <a:effectLst/>
                <a:ea typeface="+mn-lt"/>
                <a:cs typeface="+mn-lt"/>
              </a:rPr>
              <a:t>a </a:t>
            </a:r>
            <a:r>
              <a:rPr lang="en-US" sz="1600" dirty="0">
                <a:ea typeface="+mn-lt"/>
                <a:cs typeface="+mn-lt"/>
              </a:rPr>
              <a:t>juror. "The daylighting is heroic - easily visible </a:t>
            </a:r>
            <a:r>
              <a:rPr lang="en-US" sz="1600" dirty="0">
                <a:effectLst/>
                <a:ea typeface="+mn-lt"/>
                <a:cs typeface="+mn-lt"/>
              </a:rPr>
              <a:t>and </a:t>
            </a:r>
            <a:r>
              <a:rPr lang="en-US" sz="1600" dirty="0">
                <a:ea typeface="+mn-lt"/>
                <a:cs typeface="+mn-lt"/>
              </a:rPr>
              <a:t>provides </a:t>
            </a:r>
            <a:r>
              <a:rPr lang="en-US" sz="1600" dirty="0">
                <a:effectLst/>
                <a:ea typeface="+mn-lt"/>
                <a:cs typeface="+mn-lt"/>
              </a:rPr>
              <a:t>a </a:t>
            </a:r>
            <a:r>
              <a:rPr lang="en-US" sz="1600" dirty="0">
                <a:ea typeface="+mn-lt"/>
                <a:cs typeface="+mn-lt"/>
              </a:rPr>
              <a:t>unique character </a:t>
            </a:r>
            <a:r>
              <a:rPr lang="en-US" sz="1600" dirty="0">
                <a:effectLst/>
                <a:ea typeface="+mn-lt"/>
                <a:cs typeface="+mn-lt"/>
              </a:rPr>
              <a:t>for a </a:t>
            </a:r>
            <a:r>
              <a:rPr lang="en-US" sz="1600" dirty="0">
                <a:ea typeface="+mn-lt"/>
                <a:cs typeface="+mn-lt"/>
              </a:rPr>
              <a:t>building typology that is typically characterized by its cold hard shell </a:t>
            </a:r>
            <a:r>
              <a:rPr lang="en-US" sz="1600" dirty="0">
                <a:effectLst/>
                <a:ea typeface="+mn-lt"/>
                <a:cs typeface="+mn-lt"/>
              </a:rPr>
              <a:t>and </a:t>
            </a:r>
            <a:r>
              <a:rPr lang="en-US" sz="1600" dirty="0">
                <a:ea typeface="+mn-lt"/>
                <a:cs typeface="+mn-lt"/>
              </a:rPr>
              <a:t>razor wire."</a:t>
            </a:r>
            <a:endParaRPr lang="en-US" sz="1600" dirty="0">
              <a:effectLst/>
              <a:latin typeface="Calibri" panose="020F0502020204030204" pitchFamily="34" charset="0"/>
              <a:ea typeface="Calibri" panose="020F0502020204030204" pitchFamily="34" charset="0"/>
              <a:cs typeface="Calibri" panose="020F0502020204030204"/>
            </a:endParaRPr>
          </a:p>
        </p:txBody>
      </p:sp>
    </p:spTree>
    <p:extLst>
      <p:ext uri="{BB962C8B-B14F-4D97-AF65-F5344CB8AC3E}">
        <p14:creationId xmlns:p14="http://schemas.microsoft.com/office/powerpoint/2010/main" val="1836150086"/>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Freeform: Shape 37">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39">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building with glass walls and a walkway&#10;&#10;Description automatically generated">
            <a:extLst>
              <a:ext uri="{FF2B5EF4-FFF2-40B4-BE49-F238E27FC236}">
                <a16:creationId xmlns:a16="http://schemas.microsoft.com/office/drawing/2014/main" id="{195404A1-D92E-4943-8380-9E33005BF721}"/>
              </a:ext>
            </a:extLst>
          </p:cNvPr>
          <p:cNvPicPr>
            <a:picLocks noChangeAspect="1"/>
          </p:cNvPicPr>
          <p:nvPr/>
        </p:nvPicPr>
        <p:blipFill rotWithShape="1">
          <a:blip r:embed="rId2"/>
          <a:srcRect t="7609" b="7609"/>
          <a:stretch/>
        </p:blipFill>
        <p:spPr>
          <a:xfrm>
            <a:off x="0" y="1"/>
            <a:ext cx="12221436" cy="6857999"/>
          </a:xfrm>
          <a:prstGeom prst="rect">
            <a:avLst/>
          </a:prstGeom>
        </p:spPr>
      </p:pic>
    </p:spTree>
    <p:extLst>
      <p:ext uri="{BB962C8B-B14F-4D97-AF65-F5344CB8AC3E}">
        <p14:creationId xmlns:p14="http://schemas.microsoft.com/office/powerpoint/2010/main" val="2510802263"/>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Freeform: Shape 37">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39">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E6B10E12-E7FF-7491-D5B1-6FE334E07BA1}"/>
              </a:ext>
            </a:extLst>
          </p:cNvPr>
          <p:cNvSpPr/>
          <p:nvPr/>
        </p:nvSpPr>
        <p:spPr>
          <a:xfrm>
            <a:off x="0" y="-478"/>
            <a:ext cx="12192000" cy="68584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96615B1-EE08-A947-8152-D703E127DF11}"/>
              </a:ext>
            </a:extLst>
          </p:cNvPr>
          <p:cNvSpPr/>
          <p:nvPr/>
        </p:nvSpPr>
        <p:spPr>
          <a:xfrm>
            <a:off x="589030" y="496186"/>
            <a:ext cx="3836391" cy="5224764"/>
          </a:xfrm>
          <a:prstGeom prst="rect">
            <a:avLst/>
          </a:prstGeom>
        </p:spPr>
        <p:txBody>
          <a:bodyPr wrap="square" lIns="91440" tIns="45720" rIns="91440" bIns="45720" anchor="t">
            <a:spAutoFit/>
          </a:bodyPr>
          <a:lstStyle/>
          <a:p>
            <a:r>
              <a:rPr lang="en-US" sz="2400" b="1" dirty="0">
                <a:effectLst/>
                <a:latin typeface="Calibri"/>
                <a:ea typeface="Calibri"/>
                <a:cs typeface="Times New Roman"/>
              </a:rPr>
              <a:t>Project team includes:</a:t>
            </a:r>
            <a:r>
              <a:rPr lang="en-US" sz="2400" b="1" dirty="0">
                <a:latin typeface="Calibri"/>
                <a:ea typeface="Calibri"/>
                <a:cs typeface="Times New Roman"/>
              </a:rPr>
              <a:t> </a:t>
            </a:r>
            <a:endParaRPr lang="en-US" dirty="0">
              <a:ea typeface="Calibri" panose="020F0502020204030204"/>
              <a:cs typeface="Calibri" panose="020F0502020204030204"/>
            </a:endParaRPr>
          </a:p>
          <a:p>
            <a:pPr>
              <a:lnSpc>
                <a:spcPct val="150000"/>
              </a:lnSpc>
            </a:pPr>
            <a:endParaRPr lang="en-US" sz="1600" b="1" dirty="0">
              <a:ea typeface="Calibri"/>
              <a:cs typeface="Times New Roman"/>
            </a:endParaRPr>
          </a:p>
          <a:p>
            <a:pPr>
              <a:lnSpc>
                <a:spcPct val="150000"/>
              </a:lnSpc>
            </a:pPr>
            <a:r>
              <a:rPr lang="en-US" sz="1600" b="1" dirty="0">
                <a:effectLst/>
                <a:ea typeface="Calibri"/>
                <a:cs typeface="Times New Roman"/>
              </a:rPr>
              <a:t>Architect of Record: HDR, </a:t>
            </a:r>
            <a:r>
              <a:rPr lang="en-US" sz="1600" b="1" dirty="0">
                <a:ea typeface="Calibri"/>
                <a:cs typeface="Times New Roman"/>
              </a:rPr>
              <a:t>Terry Littell, AIA</a:t>
            </a:r>
            <a:endParaRPr lang="en-US" sz="1600" b="1" dirty="0">
              <a:ea typeface="Calibri" panose="020F0502020204030204" pitchFamily="34" charset="0"/>
              <a:cs typeface="Times New Roman" panose="02020603050405020304" pitchFamily="18" charset="0"/>
            </a:endParaRPr>
          </a:p>
          <a:p>
            <a:pPr>
              <a:lnSpc>
                <a:spcPct val="150000"/>
              </a:lnSpc>
            </a:pPr>
            <a:r>
              <a:rPr lang="en-US" sz="1600" b="1" dirty="0">
                <a:ea typeface="Calibri"/>
                <a:cs typeface="Times New Roman"/>
              </a:rPr>
              <a:t>Design Architect: HOK</a:t>
            </a:r>
            <a:endParaRPr lang="en-US" sz="1600" b="1" dirty="0">
              <a:ea typeface="Calibri" panose="020F0502020204030204" pitchFamily="34" charset="0"/>
              <a:cs typeface="Times New Roman" panose="02020603050405020304" pitchFamily="18" charset="0"/>
            </a:endParaRPr>
          </a:p>
          <a:p>
            <a:pPr>
              <a:lnSpc>
                <a:spcPct val="150000"/>
              </a:lnSpc>
            </a:pPr>
            <a:r>
              <a:rPr lang="en-US" sz="1600" b="1" dirty="0">
                <a:ea typeface="Calibri"/>
                <a:cs typeface="Times New Roman"/>
              </a:rPr>
              <a:t>-Melvin Cohen</a:t>
            </a:r>
            <a:endParaRPr lang="en-US" sz="1600" b="1" dirty="0">
              <a:ea typeface="Calibri" panose="020F0502020204030204" pitchFamily="34" charset="0"/>
              <a:cs typeface="Times New Roman" panose="02020603050405020304" pitchFamily="18" charset="0"/>
            </a:endParaRPr>
          </a:p>
          <a:p>
            <a:pPr>
              <a:lnSpc>
                <a:spcPct val="150000"/>
              </a:lnSpc>
            </a:pPr>
            <a:r>
              <a:rPr lang="en-US" sz="1600" b="1" dirty="0">
                <a:ea typeface="Calibri"/>
                <a:cs typeface="Times New Roman"/>
              </a:rPr>
              <a:t>-Ajay Shah  </a:t>
            </a:r>
          </a:p>
          <a:p>
            <a:pPr>
              <a:lnSpc>
                <a:spcPct val="150000"/>
              </a:lnSpc>
            </a:pPr>
            <a:r>
              <a:rPr lang="en-US" sz="1600" b="1" dirty="0">
                <a:ea typeface="Calibri"/>
                <a:cs typeface="Times New Roman"/>
              </a:rPr>
              <a:t>-Randy Tritz</a:t>
            </a:r>
          </a:p>
          <a:p>
            <a:pPr>
              <a:lnSpc>
                <a:spcPct val="150000"/>
              </a:lnSpc>
            </a:pPr>
            <a:r>
              <a:rPr lang="en-US" sz="1600" b="1" dirty="0">
                <a:ea typeface="Calibri"/>
                <a:cs typeface="Times New Roman"/>
              </a:rPr>
              <a:t>-James Camancho</a:t>
            </a:r>
          </a:p>
          <a:p>
            <a:pPr>
              <a:lnSpc>
                <a:spcPct val="150000"/>
              </a:lnSpc>
            </a:pPr>
            <a:r>
              <a:rPr lang="en-US" sz="1600" b="1" dirty="0">
                <a:ea typeface="Calibri"/>
                <a:cs typeface="Times New Roman"/>
              </a:rPr>
              <a:t>-Jason Dwyer</a:t>
            </a:r>
          </a:p>
          <a:p>
            <a:pPr>
              <a:lnSpc>
                <a:spcPct val="150000"/>
              </a:lnSpc>
            </a:pPr>
            <a:r>
              <a:rPr lang="en-US" sz="1600" b="1" dirty="0">
                <a:ea typeface="Calibri"/>
                <a:cs typeface="Times New Roman"/>
              </a:rPr>
              <a:t>-David Bogard</a:t>
            </a:r>
            <a:endParaRPr lang="en-US" sz="1600" b="1" dirty="0">
              <a:ea typeface="Calibri" panose="020F0502020204030204" pitchFamily="34" charset="0"/>
              <a:cs typeface="Times New Roman" panose="02020603050405020304" pitchFamily="18" charset="0"/>
            </a:endParaRPr>
          </a:p>
          <a:p>
            <a:pPr>
              <a:lnSpc>
                <a:spcPct val="150000"/>
              </a:lnSpc>
            </a:pPr>
            <a:r>
              <a:rPr lang="en-US" sz="1600" b="1" dirty="0">
                <a:ea typeface="+mn-lt"/>
                <a:cs typeface="+mn-lt"/>
              </a:rPr>
              <a:t>-Owner: Steve Halm, State of Illinois</a:t>
            </a:r>
            <a:endParaRPr lang="en-US" sz="1600" dirty="0">
              <a:ea typeface="+mn-lt"/>
              <a:cs typeface="+mn-lt"/>
            </a:endParaRPr>
          </a:p>
          <a:p>
            <a:pPr>
              <a:lnSpc>
                <a:spcPct val="150000"/>
              </a:lnSpc>
            </a:pPr>
            <a:r>
              <a:rPr lang="en-US" sz="1600" b="1" dirty="0">
                <a:ea typeface="+mn-lt"/>
                <a:cs typeface="+mn-lt"/>
              </a:rPr>
              <a:t>-General Contractor: Phil Kingdon</a:t>
            </a:r>
            <a:endParaRPr lang="en-US" sz="1600" dirty="0">
              <a:ea typeface="+mn-lt"/>
              <a:cs typeface="+mn-lt"/>
            </a:endParaRPr>
          </a:p>
          <a:p>
            <a:pPr>
              <a:lnSpc>
                <a:spcPct val="150000"/>
              </a:lnSpc>
            </a:pPr>
            <a:r>
              <a:rPr lang="en-US" sz="1600" b="1" dirty="0">
                <a:ea typeface="+mn-lt"/>
                <a:cs typeface="+mn-lt"/>
              </a:rPr>
              <a:t>-Mechanical Engineer: Bruce Coleman</a:t>
            </a:r>
            <a:endParaRPr lang="en-US" sz="1600" dirty="0">
              <a:ea typeface="+mn-lt"/>
              <a:cs typeface="+mn-lt"/>
            </a:endParaRPr>
          </a:p>
          <a:p>
            <a:pPr>
              <a:lnSpc>
                <a:spcPct val="150000"/>
              </a:lnSpc>
            </a:pPr>
            <a:r>
              <a:rPr lang="en-US" sz="1600" b="1" dirty="0">
                <a:ea typeface="+mn-lt"/>
                <a:cs typeface="+mn-lt"/>
              </a:rPr>
              <a:t>-Structural Engineer: Farhad </a:t>
            </a:r>
            <a:r>
              <a:rPr lang="en-US" sz="1600" b="1" dirty="0" err="1">
                <a:ea typeface="+mn-lt"/>
                <a:cs typeface="+mn-lt"/>
              </a:rPr>
              <a:t>Rezei</a:t>
            </a:r>
            <a:endParaRPr lang="en-US" dirty="0" err="1"/>
          </a:p>
        </p:txBody>
      </p:sp>
      <p:pic>
        <p:nvPicPr>
          <p:cNvPr id="5" name="Picture 4">
            <a:extLst>
              <a:ext uri="{FF2B5EF4-FFF2-40B4-BE49-F238E27FC236}">
                <a16:creationId xmlns:a16="http://schemas.microsoft.com/office/drawing/2014/main" id="{6C4FE085-4D81-1FA4-C7EB-1A4A5BACF387}"/>
              </a:ext>
            </a:extLst>
          </p:cNvPr>
          <p:cNvPicPr>
            <a:picLocks noChangeAspect="1"/>
          </p:cNvPicPr>
          <p:nvPr/>
        </p:nvPicPr>
        <p:blipFill rotWithShape="1">
          <a:blip r:embed="rId2"/>
          <a:srcRect l="58562" r="-40" b="-15"/>
          <a:stretch/>
        </p:blipFill>
        <p:spPr>
          <a:xfrm>
            <a:off x="7059562" y="273"/>
            <a:ext cx="5134496" cy="6863399"/>
          </a:xfrm>
          <a:prstGeom prst="rect">
            <a:avLst/>
          </a:prstGeom>
        </p:spPr>
      </p:pic>
    </p:spTree>
    <p:extLst>
      <p:ext uri="{BB962C8B-B14F-4D97-AF65-F5344CB8AC3E}">
        <p14:creationId xmlns:p14="http://schemas.microsoft.com/office/powerpoint/2010/main" val="649708047"/>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working in a garden&#10;&#10;Description automatically generated">
            <a:extLst>
              <a:ext uri="{FF2B5EF4-FFF2-40B4-BE49-F238E27FC236}">
                <a16:creationId xmlns:a16="http://schemas.microsoft.com/office/drawing/2014/main" id="{223585AA-4F24-294E-A462-2B051F94AFAA}"/>
              </a:ext>
            </a:extLst>
          </p:cNvPr>
          <p:cNvPicPr>
            <a:picLocks noChangeAspect="1"/>
          </p:cNvPicPr>
          <p:nvPr/>
        </p:nvPicPr>
        <p:blipFill>
          <a:blip r:embed="rId2"/>
          <a:srcRect l="11987" r="11987"/>
          <a:stretch/>
        </p:blipFill>
        <p:spPr>
          <a:xfrm>
            <a:off x="4116947" y="-478"/>
            <a:ext cx="8075053" cy="6858478"/>
          </a:xfrm>
          <a:prstGeom prst="rect">
            <a:avLst/>
          </a:prstGeom>
        </p:spPr>
      </p:pic>
      <p:sp>
        <p:nvSpPr>
          <p:cNvPr id="52" name="Freeform: Shape 51">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Shape 53">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DE17FF8-483E-164C-90B3-075EF072D002}"/>
              </a:ext>
            </a:extLst>
          </p:cNvPr>
          <p:cNvSpPr>
            <a:spLocks noGrp="1"/>
          </p:cNvSpPr>
          <p:nvPr>
            <p:ph type="title"/>
          </p:nvPr>
        </p:nvSpPr>
        <p:spPr>
          <a:xfrm>
            <a:off x="804672" y="549989"/>
            <a:ext cx="6096000" cy="1325563"/>
          </a:xfrm>
        </p:spPr>
        <p:txBody>
          <a:bodyPr>
            <a:normAutofit/>
          </a:bodyPr>
          <a:lstStyle/>
          <a:p>
            <a:pPr>
              <a:spcBef>
                <a:spcPts val="0"/>
              </a:spcBef>
            </a:pPr>
            <a:r>
              <a:rPr lang="en-US" b="1" dirty="0">
                <a:latin typeface="Architype Bold"/>
                <a:ea typeface="Calibri"/>
                <a:cs typeface="Times New Roman"/>
              </a:rPr>
              <a:t>Farm On Ogden</a:t>
            </a:r>
            <a:endParaRPr lang="en-US" b="1" dirty="0">
              <a:effectLst/>
              <a:latin typeface="Architype Bold" pitchFamily="2" charset="77"/>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2397BA6-FECF-BA48-B734-4652C9B37322}"/>
              </a:ext>
            </a:extLst>
          </p:cNvPr>
          <p:cNvSpPr>
            <a:spLocks noGrp="1"/>
          </p:cNvSpPr>
          <p:nvPr>
            <p:ph idx="1"/>
          </p:nvPr>
        </p:nvSpPr>
        <p:spPr>
          <a:xfrm>
            <a:off x="804672" y="1875552"/>
            <a:ext cx="4385893" cy="1608409"/>
          </a:xfrm>
        </p:spPr>
        <p:txBody>
          <a:bodyPr vert="horz" lIns="91440" tIns="45720" rIns="91440" bIns="45720" rtlCol="0" anchor="t">
            <a:normAutofit/>
          </a:bodyPr>
          <a:lstStyle/>
          <a:p>
            <a:pPr marL="0" indent="0">
              <a:buNone/>
            </a:pPr>
            <a:r>
              <a:rPr lang="en-US" dirty="0">
                <a:effectLst/>
                <a:latin typeface="Architype Light"/>
                <a:ea typeface="Calibri"/>
                <a:cs typeface="Times New Roman"/>
              </a:rPr>
              <a:t>Greatest Impact</a:t>
            </a:r>
            <a:r>
              <a:rPr lang="en-US" dirty="0">
                <a:latin typeface="Architype Light"/>
                <a:ea typeface="Calibri"/>
                <a:cs typeface="Times New Roman"/>
              </a:rPr>
              <a:t> -</a:t>
            </a:r>
            <a:r>
              <a:rPr lang="en-US" dirty="0">
                <a:effectLst/>
                <a:latin typeface="Architype Light"/>
                <a:ea typeface="Calibri"/>
                <a:cs typeface="Times New Roman"/>
              </a:rPr>
              <a:t> Project Construction </a:t>
            </a:r>
            <a:r>
              <a:rPr lang="en-US" dirty="0">
                <a:latin typeface="Architype Light"/>
                <a:ea typeface="Calibri"/>
                <a:cs typeface="Times New Roman"/>
              </a:rPr>
              <a:t>Value Below $5 Million</a:t>
            </a:r>
            <a:endParaRPr lang="en-US" dirty="0">
              <a:latin typeface="Architype Light" pitchFamily="2" charset="77"/>
              <a:ea typeface="Calibri"/>
              <a:cs typeface="Times New Roman"/>
            </a:endParaRPr>
          </a:p>
        </p:txBody>
      </p:sp>
      <p:sp>
        <p:nvSpPr>
          <p:cNvPr id="8" name="TextBox 7">
            <a:extLst>
              <a:ext uri="{FF2B5EF4-FFF2-40B4-BE49-F238E27FC236}">
                <a16:creationId xmlns:a16="http://schemas.microsoft.com/office/drawing/2014/main" id="{AB11A5C7-28EB-A8DF-1D9F-18D7E80BC4E3}"/>
              </a:ext>
            </a:extLst>
          </p:cNvPr>
          <p:cNvSpPr txBox="1"/>
          <p:nvPr/>
        </p:nvSpPr>
        <p:spPr>
          <a:xfrm>
            <a:off x="804672" y="3428761"/>
            <a:ext cx="4114169" cy="2062103"/>
          </a:xfrm>
          <a:prstGeom prst="rect">
            <a:avLst/>
          </a:prstGeom>
          <a:noFill/>
        </p:spPr>
        <p:txBody>
          <a:bodyPr wrap="square" lIns="91440" tIns="45720" rIns="91440" bIns="45720" anchor="t">
            <a:spAutoFit/>
          </a:bodyPr>
          <a:lstStyle/>
          <a:p>
            <a:r>
              <a:rPr lang="en-US" sz="1600" dirty="0">
                <a:solidFill>
                  <a:srgbClr val="D5D5D5"/>
                </a:solidFill>
                <a:ea typeface="+mn-lt"/>
                <a:cs typeface="+mn-lt"/>
              </a:rPr>
              <a:t>"Cities are typically places where food is consumed, not grown. This </a:t>
            </a:r>
            <a:r>
              <a:rPr lang="en-US" sz="1600" dirty="0">
                <a:solidFill>
                  <a:srgbClr val="D5D5D5"/>
                </a:solidFill>
                <a:effectLst/>
                <a:ea typeface="+mn-lt"/>
                <a:cs typeface="+mn-lt"/>
              </a:rPr>
              <a:t>project </a:t>
            </a:r>
            <a:r>
              <a:rPr lang="en-US" sz="1600" dirty="0">
                <a:solidFill>
                  <a:srgbClr val="D5D5D5"/>
                </a:solidFill>
                <a:ea typeface="+mn-lt"/>
                <a:cs typeface="+mn-lt"/>
              </a:rPr>
              <a:t>plays an important role in introducing city dwellers to </a:t>
            </a:r>
            <a:r>
              <a:rPr lang="en-US" sz="1600" dirty="0">
                <a:solidFill>
                  <a:srgbClr val="D5D5D5"/>
                </a:solidFill>
                <a:effectLst/>
                <a:ea typeface="+mn-lt"/>
                <a:cs typeface="+mn-lt"/>
              </a:rPr>
              <a:t>the </a:t>
            </a:r>
            <a:r>
              <a:rPr lang="en-US" sz="1600" dirty="0">
                <a:solidFill>
                  <a:srgbClr val="D5D5D5"/>
                </a:solidFill>
                <a:ea typeface="+mn-lt"/>
                <a:cs typeface="+mn-lt"/>
              </a:rPr>
              <a:t>art </a:t>
            </a:r>
            <a:r>
              <a:rPr lang="en-US" sz="1600" dirty="0">
                <a:solidFill>
                  <a:srgbClr val="D5D5D5"/>
                </a:solidFill>
                <a:effectLst/>
                <a:ea typeface="+mn-lt"/>
                <a:cs typeface="+mn-lt"/>
              </a:rPr>
              <a:t>of </a:t>
            </a:r>
            <a:r>
              <a:rPr lang="en-US" sz="1600" dirty="0">
                <a:solidFill>
                  <a:srgbClr val="D5D5D5"/>
                </a:solidFill>
                <a:ea typeface="+mn-lt"/>
                <a:cs typeface="+mn-lt"/>
              </a:rPr>
              <a:t>agriculture</a:t>
            </a:r>
            <a:r>
              <a:rPr lang="en-US" sz="1600" dirty="0">
                <a:solidFill>
                  <a:srgbClr val="D5D5D5"/>
                </a:solidFill>
                <a:effectLst/>
                <a:ea typeface="+mn-lt"/>
                <a:cs typeface="+mn-lt"/>
              </a:rPr>
              <a:t>," one juror</a:t>
            </a:r>
            <a:r>
              <a:rPr lang="en-US" sz="1600" dirty="0">
                <a:solidFill>
                  <a:srgbClr val="D5D5D5"/>
                </a:solidFill>
                <a:ea typeface="+mn-lt"/>
                <a:cs typeface="+mn-lt"/>
              </a:rPr>
              <a:t> said</a:t>
            </a:r>
            <a:r>
              <a:rPr lang="en-US" sz="1600" dirty="0">
                <a:solidFill>
                  <a:srgbClr val="D5D5D5"/>
                </a:solidFill>
                <a:effectLst/>
                <a:ea typeface="+mn-lt"/>
                <a:cs typeface="+mn-lt"/>
              </a:rPr>
              <a:t>. "</a:t>
            </a:r>
            <a:r>
              <a:rPr lang="en-US" sz="1600" dirty="0">
                <a:solidFill>
                  <a:srgbClr val="D5D5D5"/>
                </a:solidFill>
                <a:ea typeface="+mn-lt"/>
                <a:cs typeface="+mn-lt"/>
              </a:rPr>
              <a:t>This project's mission hits every part of the framework for design excellence. Innovative use of wastewater in the process of growing food </a:t>
            </a:r>
            <a:r>
              <a:rPr lang="en-US" sz="1600" dirty="0">
                <a:solidFill>
                  <a:srgbClr val="D5D5D5"/>
                </a:solidFill>
                <a:effectLst/>
                <a:ea typeface="+mn-lt"/>
                <a:cs typeface="+mn-lt"/>
              </a:rPr>
              <a:t>and </a:t>
            </a:r>
            <a:r>
              <a:rPr lang="en-US" sz="1600" dirty="0">
                <a:solidFill>
                  <a:srgbClr val="D5D5D5"/>
                </a:solidFill>
                <a:ea typeface="+mn-lt"/>
                <a:cs typeface="+mn-lt"/>
              </a:rPr>
              <a:t>raising fish</a:t>
            </a:r>
            <a:r>
              <a:rPr lang="en-US" sz="1600" dirty="0">
                <a:solidFill>
                  <a:srgbClr val="D5D5D5"/>
                </a:solidFill>
                <a:effectLst/>
                <a:ea typeface="+mn-lt"/>
                <a:cs typeface="+mn-lt"/>
              </a:rPr>
              <a:t>."</a:t>
            </a:r>
            <a:endParaRPr lang="en-US" sz="1600" dirty="0">
              <a:solidFill>
                <a:srgbClr val="D5D5D5"/>
              </a:solidFill>
              <a:ea typeface="+mn-lt"/>
              <a:cs typeface="+mn-lt"/>
            </a:endParaRPr>
          </a:p>
        </p:txBody>
      </p:sp>
    </p:spTree>
    <p:extLst>
      <p:ext uri="{BB962C8B-B14F-4D97-AF65-F5344CB8AC3E}">
        <p14:creationId xmlns:p14="http://schemas.microsoft.com/office/powerpoint/2010/main" val="174335847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people in circles&#10;&#10;Description automatically generated">
            <a:extLst>
              <a:ext uri="{FF2B5EF4-FFF2-40B4-BE49-F238E27FC236}">
                <a16:creationId xmlns:a16="http://schemas.microsoft.com/office/drawing/2014/main" id="{AB4093B1-7289-BE6C-F91C-0A53AA2D374E}"/>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2818642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Shape 53">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erson standing in a greenhouse&#10;&#10;Description automatically generated">
            <a:extLst>
              <a:ext uri="{FF2B5EF4-FFF2-40B4-BE49-F238E27FC236}">
                <a16:creationId xmlns:a16="http://schemas.microsoft.com/office/drawing/2014/main" id="{223585AA-4F24-294E-A462-2B051F94AFAA}"/>
              </a:ext>
            </a:extLst>
          </p:cNvPr>
          <p:cNvPicPr>
            <a:picLocks noChangeAspect="1"/>
          </p:cNvPicPr>
          <p:nvPr/>
        </p:nvPicPr>
        <p:blipFill rotWithShape="1">
          <a:blip r:embed="rId2"/>
          <a:srcRect t="6364" b="6364"/>
          <a:stretch/>
        </p:blipFill>
        <p:spPr>
          <a:xfrm>
            <a:off x="0" y="0"/>
            <a:ext cx="12192000" cy="6858000"/>
          </a:xfrm>
          <a:prstGeom prst="rect">
            <a:avLst/>
          </a:prstGeom>
        </p:spPr>
      </p:pic>
    </p:spTree>
    <p:extLst>
      <p:ext uri="{BB962C8B-B14F-4D97-AF65-F5344CB8AC3E}">
        <p14:creationId xmlns:p14="http://schemas.microsoft.com/office/powerpoint/2010/main" val="1779104709"/>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Shape 53">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D725490B-3486-7722-5F18-EFBE2F29730F}"/>
              </a:ext>
            </a:extLst>
          </p:cNvPr>
          <p:cNvSpPr/>
          <p:nvPr/>
        </p:nvSpPr>
        <p:spPr>
          <a:xfrm>
            <a:off x="0" y="-478"/>
            <a:ext cx="12192000" cy="68584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F23FA81-21E6-13D7-46F8-41DB3A3C3673}"/>
              </a:ext>
            </a:extLst>
          </p:cNvPr>
          <p:cNvSpPr txBox="1"/>
          <p:nvPr/>
        </p:nvSpPr>
        <p:spPr>
          <a:xfrm>
            <a:off x="847831" y="809055"/>
            <a:ext cx="5472055" cy="4182620"/>
          </a:xfrm>
          <a:prstGeom prst="rect">
            <a:avLst/>
          </a:prstGeom>
          <a:noFill/>
        </p:spPr>
        <p:txBody>
          <a:bodyPr wrap="square" lIns="91440" tIns="45720" rIns="91440" bIns="45720" anchor="t">
            <a:spAutoFit/>
          </a:bodyPr>
          <a:lstStyle/>
          <a:p>
            <a:r>
              <a:rPr lang="en-US" sz="2400" b="1" dirty="0">
                <a:effectLst/>
                <a:latin typeface="Calibri"/>
                <a:ea typeface="Calibri"/>
                <a:cs typeface="Times New Roman"/>
              </a:rPr>
              <a:t>Project team includes:</a:t>
            </a:r>
            <a:r>
              <a:rPr lang="en-US" sz="2400" b="1" dirty="0">
                <a:latin typeface="Calibri"/>
                <a:ea typeface="Calibri"/>
                <a:cs typeface="Times New Roman"/>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b="1" dirty="0">
              <a:latin typeface="Calibri"/>
              <a:ea typeface="Calibri"/>
              <a:cs typeface="Times New Roman"/>
            </a:endParaRPr>
          </a:p>
          <a:p>
            <a:pPr>
              <a:lnSpc>
                <a:spcPct val="150000"/>
              </a:lnSpc>
            </a:pPr>
            <a:r>
              <a:rPr lang="en-US" sz="1600" b="1" dirty="0">
                <a:effectLst/>
                <a:latin typeface="Arial"/>
                <a:ea typeface="Calibri"/>
                <a:cs typeface="Arial"/>
              </a:rPr>
              <a:t>Architect of Record: </a:t>
            </a:r>
            <a:r>
              <a:rPr lang="en-US" sz="1600" b="1" dirty="0">
                <a:latin typeface="Arial"/>
                <a:ea typeface="Calibri"/>
                <a:cs typeface="Arial"/>
              </a:rPr>
              <a:t>Booth Hansen</a:t>
            </a:r>
          </a:p>
          <a:p>
            <a:r>
              <a:rPr lang="en-US" sz="1600" b="1" dirty="0">
                <a:latin typeface="Arial"/>
                <a:ea typeface="Calibri"/>
                <a:cs typeface="Arial"/>
              </a:rPr>
              <a:t>-Landscape Architect: Confluence</a:t>
            </a:r>
            <a:endParaRPr lang="en-US" sz="1600" dirty="0">
              <a:latin typeface="Arial"/>
              <a:ea typeface="Calibri"/>
              <a:cs typeface="Arial"/>
            </a:endParaRPr>
          </a:p>
          <a:p>
            <a:pPr>
              <a:lnSpc>
                <a:spcPct val="150000"/>
              </a:lnSpc>
            </a:pPr>
            <a:r>
              <a:rPr lang="en-US" sz="1600" b="1" dirty="0">
                <a:latin typeface="Arial"/>
                <a:ea typeface="Calibri"/>
                <a:cs typeface="Arial"/>
              </a:rPr>
              <a:t>-General Contractor: Cazim Construction Corporation</a:t>
            </a:r>
          </a:p>
          <a:p>
            <a:pPr>
              <a:lnSpc>
                <a:spcPct val="150000"/>
              </a:lnSpc>
            </a:pPr>
            <a:r>
              <a:rPr lang="en-US" sz="1600" b="1" dirty="0">
                <a:latin typeface="Arial"/>
                <a:ea typeface="Calibri"/>
                <a:cs typeface="Arial"/>
              </a:rPr>
              <a:t>-Structural Engineer: Forefront Structural Engineers</a:t>
            </a:r>
          </a:p>
          <a:p>
            <a:pPr>
              <a:lnSpc>
                <a:spcPct val="150000"/>
              </a:lnSpc>
            </a:pPr>
            <a:r>
              <a:rPr lang="en-US" sz="1600" b="1" dirty="0">
                <a:latin typeface="Arial"/>
                <a:ea typeface="Calibri"/>
                <a:cs typeface="Arial"/>
              </a:rPr>
              <a:t>-MEP Engineer: Ramm Associates</a:t>
            </a:r>
            <a:endParaRPr lang="en-US" sz="1600" b="1">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1600" b="1" dirty="0">
                <a:latin typeface="Arial"/>
                <a:ea typeface="Calibri"/>
                <a:cs typeface="Arial"/>
              </a:rPr>
              <a:t>-Civil Engineer: Eriksson Engineering Associates</a:t>
            </a:r>
            <a:endParaRPr lang="en-US" sz="1600" b="1">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1600" b="1" dirty="0">
                <a:latin typeface="Arial"/>
                <a:ea typeface="Calibri"/>
                <a:cs typeface="Arial"/>
              </a:rPr>
              <a:t>-Client: Chicago Botanic Garden + Lawndale Christian Health Center</a:t>
            </a:r>
            <a:endParaRPr lang="en-US" sz="1600" b="1" dirty="0">
              <a:latin typeface="Arial" panose="020B0604020202020204" pitchFamily="34" charset="0"/>
              <a:ea typeface="Calibri" panose="020F0502020204030204" pitchFamily="34" charset="0"/>
              <a:cs typeface="Arial" panose="020B0604020202020204" pitchFamily="34" charset="0"/>
            </a:endParaRPr>
          </a:p>
          <a:p>
            <a:pPr marL="457200" indent="-457200">
              <a:lnSpc>
                <a:spcPct val="200000"/>
              </a:lnSpc>
              <a:buAutoNum type="arabicPeriod"/>
            </a:pPr>
            <a:endParaRPr lang="en-US" sz="2000" b="1" dirty="0">
              <a:latin typeface="Arial" panose="020B0604020202020204" pitchFamily="34" charset="0"/>
              <a:ea typeface="Calibri" panose="020F0502020204030204" pitchFamily="34" charset="0"/>
              <a:cs typeface="Arial" panose="020B0604020202020204" pitchFamily="34" charset="0"/>
            </a:endParaRPr>
          </a:p>
        </p:txBody>
      </p:sp>
      <p:pic>
        <p:nvPicPr>
          <p:cNvPr id="4" name="Picture 3" descr="A building with cars parked on the side of the road&#10;&#10;Description automatically generated">
            <a:extLst>
              <a:ext uri="{FF2B5EF4-FFF2-40B4-BE49-F238E27FC236}">
                <a16:creationId xmlns:a16="http://schemas.microsoft.com/office/drawing/2014/main" id="{BAC5F00D-0751-E569-605C-CF9592F03274}"/>
              </a:ext>
            </a:extLst>
          </p:cNvPr>
          <p:cNvPicPr>
            <a:picLocks noChangeAspect="1"/>
          </p:cNvPicPr>
          <p:nvPr/>
        </p:nvPicPr>
        <p:blipFill rotWithShape="1">
          <a:blip r:embed="rId2"/>
          <a:srcRect l="27084" t="1705" r="22294" b="-1715"/>
          <a:stretch/>
        </p:blipFill>
        <p:spPr>
          <a:xfrm>
            <a:off x="6700685" y="1049"/>
            <a:ext cx="5491335" cy="6972496"/>
          </a:xfrm>
          <a:prstGeom prst="rect">
            <a:avLst/>
          </a:prstGeom>
        </p:spPr>
      </p:pic>
    </p:spTree>
    <p:extLst>
      <p:ext uri="{BB962C8B-B14F-4D97-AF65-F5344CB8AC3E}">
        <p14:creationId xmlns:p14="http://schemas.microsoft.com/office/powerpoint/2010/main" val="1408379952"/>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oup of people sitting at tables in a classroom&#10;&#10;Description automatically generated">
            <a:extLst>
              <a:ext uri="{FF2B5EF4-FFF2-40B4-BE49-F238E27FC236}">
                <a16:creationId xmlns:a16="http://schemas.microsoft.com/office/drawing/2014/main" id="{C87160C1-AA7F-254A-B111-620E495A0A37}"/>
              </a:ext>
            </a:extLst>
          </p:cNvPr>
          <p:cNvPicPr>
            <a:picLocks noChangeAspect="1"/>
          </p:cNvPicPr>
          <p:nvPr/>
        </p:nvPicPr>
        <p:blipFill>
          <a:blip r:embed="rId2"/>
          <a:srcRect l="11118" r="11118"/>
          <a:stretch/>
        </p:blipFill>
        <p:spPr>
          <a:xfrm>
            <a:off x="4117521" y="10"/>
            <a:ext cx="8074479" cy="6857990"/>
          </a:xfrm>
          <a:prstGeom prst="rect">
            <a:avLst/>
          </a:prstGeom>
        </p:spPr>
      </p:pic>
      <p:sp>
        <p:nvSpPr>
          <p:cNvPr id="59" name="Freeform: Shape 58">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Shape 60">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DE17FF8-483E-164C-90B3-075EF072D002}"/>
              </a:ext>
            </a:extLst>
          </p:cNvPr>
          <p:cNvSpPr>
            <a:spLocks noGrp="1"/>
          </p:cNvSpPr>
          <p:nvPr>
            <p:ph type="title"/>
          </p:nvPr>
        </p:nvSpPr>
        <p:spPr>
          <a:xfrm>
            <a:off x="644867" y="1053059"/>
            <a:ext cx="5266155" cy="1325563"/>
          </a:xfrm>
        </p:spPr>
        <p:txBody>
          <a:bodyPr>
            <a:noAutofit/>
          </a:bodyPr>
          <a:lstStyle/>
          <a:p>
            <a:pPr>
              <a:spcBef>
                <a:spcPts val="0"/>
              </a:spcBef>
            </a:pPr>
            <a:r>
              <a:rPr lang="en-US" b="1" dirty="0">
                <a:latin typeface="Architype Bold"/>
                <a:ea typeface="Calibri"/>
                <a:cs typeface="Times New Roman"/>
              </a:rPr>
              <a:t>Elgin Math + Science Academy Campus </a:t>
            </a:r>
            <a:endParaRPr lang="en-US" b="1" dirty="0">
              <a:effectLst/>
              <a:latin typeface="Architype Bold" pitchFamily="2" charset="77"/>
              <a:ea typeface="Calibri" panose="020F0502020204030204" pitchFamily="34"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E337B118-A403-B94F-90A7-19EB5214C2B4}"/>
              </a:ext>
            </a:extLst>
          </p:cNvPr>
          <p:cNvSpPr txBox="1">
            <a:spLocks/>
          </p:cNvSpPr>
          <p:nvPr/>
        </p:nvSpPr>
        <p:spPr>
          <a:xfrm>
            <a:off x="644867" y="2965963"/>
            <a:ext cx="3941499" cy="110156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Architype Light"/>
              </a:rPr>
              <a:t>For Excellence in Interiors – Projects 5,000 SF and Above</a:t>
            </a:r>
            <a:endParaRPr lang="en-US" dirty="0">
              <a:latin typeface="Architype Light" pitchFamily="2" charset="77"/>
            </a:endParaRPr>
          </a:p>
        </p:txBody>
      </p:sp>
      <p:sp>
        <p:nvSpPr>
          <p:cNvPr id="10" name="TextBox 9">
            <a:extLst>
              <a:ext uri="{FF2B5EF4-FFF2-40B4-BE49-F238E27FC236}">
                <a16:creationId xmlns:a16="http://schemas.microsoft.com/office/drawing/2014/main" id="{145254E4-A8BF-54A0-7645-BAF7E632E73E}"/>
              </a:ext>
            </a:extLst>
          </p:cNvPr>
          <p:cNvSpPr txBox="1"/>
          <p:nvPr/>
        </p:nvSpPr>
        <p:spPr>
          <a:xfrm>
            <a:off x="644867" y="4539434"/>
            <a:ext cx="4103403" cy="1323439"/>
          </a:xfrm>
          <a:prstGeom prst="rect">
            <a:avLst/>
          </a:prstGeom>
          <a:noFill/>
        </p:spPr>
        <p:txBody>
          <a:bodyPr wrap="square" lIns="91440" tIns="45720" rIns="91440" bIns="45720" anchor="t">
            <a:spAutoFit/>
          </a:bodyPr>
          <a:lstStyle/>
          <a:p>
            <a:r>
              <a:rPr lang="en-US" sz="1600" dirty="0">
                <a:solidFill>
                  <a:srgbClr val="D5D5D5"/>
                </a:solidFill>
                <a:ea typeface="+mn-lt"/>
                <a:cs typeface="+mn-lt"/>
              </a:rPr>
              <a:t>"Sensitive and beautiful adaptive reuse with careful response </a:t>
            </a:r>
            <a:r>
              <a:rPr lang="en-US" sz="1600" dirty="0">
                <a:solidFill>
                  <a:srgbClr val="D5D5D5"/>
                </a:solidFill>
                <a:effectLst/>
                <a:ea typeface="+mn-lt"/>
                <a:cs typeface="+mn-lt"/>
              </a:rPr>
              <a:t>to </a:t>
            </a:r>
            <a:r>
              <a:rPr lang="en-US" sz="1600" dirty="0">
                <a:solidFill>
                  <a:srgbClr val="D5D5D5"/>
                </a:solidFill>
                <a:ea typeface="+mn-lt"/>
                <a:cs typeface="+mn-lt"/>
              </a:rPr>
              <a:t>site</a:t>
            </a:r>
            <a:r>
              <a:rPr lang="en-US" sz="1600" dirty="0">
                <a:solidFill>
                  <a:srgbClr val="D5D5D5"/>
                </a:solidFill>
                <a:effectLst/>
                <a:ea typeface="+mn-lt"/>
                <a:cs typeface="+mn-lt"/>
              </a:rPr>
              <a:t>," </a:t>
            </a:r>
            <a:r>
              <a:rPr lang="en-US" sz="1600" dirty="0">
                <a:solidFill>
                  <a:srgbClr val="D5D5D5"/>
                </a:solidFill>
                <a:ea typeface="+mn-lt"/>
                <a:cs typeface="+mn-lt"/>
              </a:rPr>
              <a:t>said one </a:t>
            </a:r>
            <a:r>
              <a:rPr lang="en-US" sz="1600" dirty="0">
                <a:solidFill>
                  <a:srgbClr val="D5D5D5"/>
                </a:solidFill>
                <a:effectLst/>
                <a:ea typeface="+mn-lt"/>
                <a:cs typeface="+mn-lt"/>
              </a:rPr>
              <a:t>juror</a:t>
            </a:r>
            <a:r>
              <a:rPr lang="en-US" sz="1600" dirty="0">
                <a:solidFill>
                  <a:srgbClr val="D5D5D5"/>
                </a:solidFill>
                <a:ea typeface="+mn-lt"/>
                <a:cs typeface="+mn-lt"/>
              </a:rPr>
              <a:t>. "An intelligent addition to a mature campus that has grown and changed over time,"</a:t>
            </a:r>
            <a:r>
              <a:rPr lang="en-US" sz="1600" dirty="0">
                <a:solidFill>
                  <a:srgbClr val="D5D5D5"/>
                </a:solidFill>
                <a:effectLst/>
                <a:ea typeface="+mn-lt"/>
                <a:cs typeface="+mn-lt"/>
              </a:rPr>
              <a:t> said</a:t>
            </a:r>
            <a:r>
              <a:rPr lang="en-US" sz="1600" dirty="0">
                <a:solidFill>
                  <a:srgbClr val="D5D5D5"/>
                </a:solidFill>
                <a:ea typeface="+mn-lt"/>
                <a:cs typeface="+mn-lt"/>
              </a:rPr>
              <a:t> another juror</a:t>
            </a:r>
            <a:r>
              <a:rPr lang="en-US" sz="1600" dirty="0">
                <a:solidFill>
                  <a:srgbClr val="D5D5D5"/>
                </a:solidFill>
                <a:effectLst/>
                <a:ea typeface="+mn-lt"/>
                <a:cs typeface="+mn-lt"/>
              </a:rPr>
              <a:t>.</a:t>
            </a:r>
            <a:r>
              <a:rPr lang="en-US" sz="1600" dirty="0">
                <a:solidFill>
                  <a:srgbClr val="D5D5D5"/>
                </a:solidFill>
                <a:ea typeface="+mn-lt"/>
                <a:cs typeface="+mn-lt"/>
              </a:rPr>
              <a:t> "A beautiful learning sanctuary."</a:t>
            </a:r>
            <a:endParaRPr lang="en-US" sz="1600" dirty="0">
              <a:ea typeface="+mn-lt"/>
              <a:cs typeface="+mn-lt"/>
            </a:endParaRPr>
          </a:p>
        </p:txBody>
      </p:sp>
    </p:spTree>
    <p:extLst>
      <p:ext uri="{BB962C8B-B14F-4D97-AF65-F5344CB8AC3E}">
        <p14:creationId xmlns:p14="http://schemas.microsoft.com/office/powerpoint/2010/main" val="3192857706"/>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Freeform: Shape 58">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Shape 60">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group of people in a classroom&#10;&#10;Description automatically generated">
            <a:extLst>
              <a:ext uri="{FF2B5EF4-FFF2-40B4-BE49-F238E27FC236}">
                <a16:creationId xmlns:a16="http://schemas.microsoft.com/office/drawing/2014/main" id="{C87160C1-AA7F-254A-B111-620E495A0A37}"/>
              </a:ext>
            </a:extLst>
          </p:cNvPr>
          <p:cNvPicPr>
            <a:picLocks noChangeAspect="1"/>
          </p:cNvPicPr>
          <p:nvPr/>
        </p:nvPicPr>
        <p:blipFill rotWithShape="1">
          <a:blip r:embed="rId2"/>
          <a:srcRect l="403" r="403"/>
          <a:stretch/>
        </p:blipFill>
        <p:spPr>
          <a:xfrm>
            <a:off x="1" y="0"/>
            <a:ext cx="12227362" cy="6858000"/>
          </a:xfrm>
          <a:prstGeom prst="rect">
            <a:avLst/>
          </a:prstGeom>
        </p:spPr>
      </p:pic>
    </p:spTree>
    <p:extLst>
      <p:ext uri="{BB962C8B-B14F-4D97-AF65-F5344CB8AC3E}">
        <p14:creationId xmlns:p14="http://schemas.microsoft.com/office/powerpoint/2010/main" val="1126771013"/>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Freeform: Shape 58">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Shape 60">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C880527D-C87C-6247-331A-09A25CEBA0F8}"/>
              </a:ext>
            </a:extLst>
          </p:cNvPr>
          <p:cNvSpPr/>
          <p:nvPr/>
        </p:nvSpPr>
        <p:spPr>
          <a:xfrm>
            <a:off x="-6578" y="-20212"/>
            <a:ext cx="12192000" cy="68584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F1B7196-B958-576E-C4F5-3A62ADFEC2C1}"/>
              </a:ext>
            </a:extLst>
          </p:cNvPr>
          <p:cNvSpPr txBox="1"/>
          <p:nvPr/>
        </p:nvSpPr>
        <p:spPr>
          <a:xfrm>
            <a:off x="498927" y="638805"/>
            <a:ext cx="5668416" cy="3747436"/>
          </a:xfrm>
          <a:prstGeom prst="rect">
            <a:avLst/>
          </a:prstGeom>
          <a:noFill/>
        </p:spPr>
        <p:txBody>
          <a:bodyPr wrap="square" lIns="91440" tIns="45720" rIns="91440" bIns="45720" anchor="t">
            <a:spAutoFit/>
          </a:bodyPr>
          <a:lstStyle/>
          <a:p>
            <a:r>
              <a:rPr lang="en-US" sz="2400" b="1" dirty="0">
                <a:effectLst/>
                <a:latin typeface="Calibri"/>
                <a:ea typeface="Calibri"/>
                <a:cs typeface="Times New Roman"/>
              </a:rPr>
              <a:t>Project team includes:</a:t>
            </a:r>
            <a:r>
              <a:rPr lang="en-US" sz="2400" b="1" dirty="0">
                <a:latin typeface="Calibri"/>
                <a:ea typeface="Calibri"/>
                <a:cs typeface="Times New Roman"/>
              </a:rPr>
              <a:t> </a:t>
            </a:r>
            <a:endParaRPr lang="en-US" dirty="0"/>
          </a:p>
          <a:p>
            <a:endParaRPr lang="en-US" sz="2400" b="1" dirty="0">
              <a:ea typeface="Calibri"/>
              <a:cs typeface="Times New Roman"/>
            </a:endParaRPr>
          </a:p>
          <a:p>
            <a:pPr>
              <a:lnSpc>
                <a:spcPct val="150000"/>
              </a:lnSpc>
            </a:pPr>
            <a:r>
              <a:rPr lang="en-US" sz="1600" b="1" dirty="0">
                <a:effectLst/>
                <a:ea typeface="Calibri"/>
                <a:cs typeface="Arial"/>
              </a:rPr>
              <a:t>Architect of Record: </a:t>
            </a:r>
            <a:r>
              <a:rPr lang="en-US" sz="1600" b="1" dirty="0">
                <a:ea typeface="Calibri"/>
                <a:cs typeface="Arial"/>
              </a:rPr>
              <a:t>Wheeler Kearns Architects</a:t>
            </a:r>
          </a:p>
          <a:p>
            <a:pPr>
              <a:lnSpc>
                <a:spcPct val="150000"/>
              </a:lnSpc>
            </a:pPr>
            <a:r>
              <a:rPr lang="en-US" sz="1600" b="1" dirty="0">
                <a:ea typeface="Calibri"/>
                <a:cs typeface="Arial"/>
              </a:rPr>
              <a:t>	-Larry Kearns, FAIA</a:t>
            </a:r>
          </a:p>
          <a:p>
            <a:pPr>
              <a:lnSpc>
                <a:spcPct val="150000"/>
              </a:lnSpc>
            </a:pPr>
            <a:r>
              <a:rPr lang="en-US" sz="1600" b="1" dirty="0">
                <a:ea typeface="Calibri"/>
                <a:cs typeface="Arial"/>
              </a:rPr>
              <a:t>	-Fabiola Yep, AIA</a:t>
            </a:r>
          </a:p>
          <a:p>
            <a:pPr>
              <a:lnSpc>
                <a:spcPct val="150000"/>
              </a:lnSpc>
            </a:pPr>
            <a:r>
              <a:rPr lang="en-US" sz="1600" b="1" dirty="0">
                <a:ea typeface="Calibri"/>
                <a:cs typeface="Arial"/>
              </a:rPr>
              <a:t>	-Brandon Hall</a:t>
            </a:r>
          </a:p>
          <a:p>
            <a:pPr>
              <a:lnSpc>
                <a:spcPct val="150000"/>
              </a:lnSpc>
            </a:pPr>
            <a:r>
              <a:rPr lang="en-US" sz="1600" b="1" dirty="0">
                <a:ea typeface="Calibri"/>
                <a:cs typeface="Arial"/>
              </a:rPr>
              <a:t>-Structural Engineer: Jim Kirk, </a:t>
            </a:r>
            <a:r>
              <a:rPr lang="en-US" sz="1600" b="1" dirty="0" err="1">
                <a:ea typeface="Calibri"/>
                <a:cs typeface="Arial"/>
              </a:rPr>
              <a:t>Enspect</a:t>
            </a:r>
            <a:r>
              <a:rPr lang="en-US" sz="1600" b="1" dirty="0">
                <a:ea typeface="Calibri"/>
                <a:cs typeface="Arial"/>
              </a:rPr>
              <a:t> Engineering</a:t>
            </a:r>
          </a:p>
          <a:p>
            <a:pPr>
              <a:lnSpc>
                <a:spcPct val="150000"/>
              </a:lnSpc>
            </a:pPr>
            <a:r>
              <a:rPr lang="en-US" sz="1600" b="1" dirty="0">
                <a:ea typeface="Calibri"/>
                <a:cs typeface="Arial"/>
              </a:rPr>
              <a:t>-Mechanical Engineer: David Brooks, McGuire Engineers</a:t>
            </a:r>
          </a:p>
          <a:p>
            <a:pPr>
              <a:lnSpc>
                <a:spcPct val="150000"/>
              </a:lnSpc>
            </a:pPr>
            <a:r>
              <a:rPr lang="en-US" sz="1600" b="1" dirty="0">
                <a:ea typeface="Calibri"/>
                <a:cs typeface="Arial"/>
              </a:rPr>
              <a:t>-Siamak Malek, Senior Project Manager, TERRA Engineering Ltd.</a:t>
            </a:r>
          </a:p>
          <a:p>
            <a:pPr>
              <a:lnSpc>
                <a:spcPct val="150000"/>
              </a:lnSpc>
            </a:pPr>
            <a:r>
              <a:rPr lang="en-US" sz="1600" b="1" dirty="0">
                <a:ea typeface="Calibri"/>
                <a:cs typeface="Arial"/>
              </a:rPr>
              <a:t>-General Contractor: Bill Truty, Bulley &amp; Andrews</a:t>
            </a:r>
            <a:endParaRPr lang="en-US" sz="1600" b="1" dirty="0">
              <a:ea typeface="Calibri" panose="020F0502020204030204" pitchFamily="34" charset="0"/>
              <a:cs typeface="Arial" panose="020B0604020202020204" pitchFamily="34" charset="0"/>
            </a:endParaRPr>
          </a:p>
        </p:txBody>
      </p:sp>
      <p:pic>
        <p:nvPicPr>
          <p:cNvPr id="3" name="Picture 2" descr="A log cabin with a tree and people walking in front of it&#10;&#10;Description automatically generated">
            <a:extLst>
              <a:ext uri="{FF2B5EF4-FFF2-40B4-BE49-F238E27FC236}">
                <a16:creationId xmlns:a16="http://schemas.microsoft.com/office/drawing/2014/main" id="{AE4BBC39-6EFC-D320-8214-512F241C2824}"/>
              </a:ext>
            </a:extLst>
          </p:cNvPr>
          <p:cNvPicPr>
            <a:picLocks noChangeAspect="1"/>
          </p:cNvPicPr>
          <p:nvPr/>
        </p:nvPicPr>
        <p:blipFill rotWithShape="1">
          <a:blip r:embed="rId2"/>
          <a:srcRect l="37440" r="10215" b="-72"/>
          <a:stretch/>
        </p:blipFill>
        <p:spPr>
          <a:xfrm>
            <a:off x="6317226" y="58"/>
            <a:ext cx="5872394" cy="6867741"/>
          </a:xfrm>
          <a:prstGeom prst="rect">
            <a:avLst/>
          </a:prstGeom>
        </p:spPr>
      </p:pic>
    </p:spTree>
    <p:extLst>
      <p:ext uri="{BB962C8B-B14F-4D97-AF65-F5344CB8AC3E}">
        <p14:creationId xmlns:p14="http://schemas.microsoft.com/office/powerpoint/2010/main" val="2265032358"/>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People sitting in an airport&#10;&#10;Description automatically generated">
            <a:extLst>
              <a:ext uri="{FF2B5EF4-FFF2-40B4-BE49-F238E27FC236}">
                <a16:creationId xmlns:a16="http://schemas.microsoft.com/office/drawing/2014/main" id="{A02F47BD-0154-7C4D-A50D-CE96C8CB9ECD}"/>
              </a:ext>
            </a:extLst>
          </p:cNvPr>
          <p:cNvPicPr>
            <a:picLocks noChangeAspect="1"/>
          </p:cNvPicPr>
          <p:nvPr/>
        </p:nvPicPr>
        <p:blipFill>
          <a:blip r:embed="rId2"/>
          <a:srcRect l="5983" r="5983"/>
          <a:stretch/>
        </p:blipFill>
        <p:spPr>
          <a:xfrm>
            <a:off x="4117521" y="10"/>
            <a:ext cx="8074479" cy="6857990"/>
          </a:xfrm>
          <a:prstGeom prst="rect">
            <a:avLst/>
          </a:prstGeom>
        </p:spPr>
      </p:pic>
      <p:sp>
        <p:nvSpPr>
          <p:cNvPr id="66" name="Freeform: Shape 65">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Shape 67">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DE17FF8-483E-164C-90B3-075EF072D002}"/>
              </a:ext>
            </a:extLst>
          </p:cNvPr>
          <p:cNvSpPr>
            <a:spLocks noGrp="1"/>
          </p:cNvSpPr>
          <p:nvPr>
            <p:ph type="title"/>
          </p:nvPr>
        </p:nvSpPr>
        <p:spPr>
          <a:xfrm>
            <a:off x="482602" y="627676"/>
            <a:ext cx="6230579" cy="1325563"/>
          </a:xfrm>
        </p:spPr>
        <p:txBody>
          <a:bodyPr>
            <a:noAutofit/>
          </a:bodyPr>
          <a:lstStyle/>
          <a:p>
            <a:pPr>
              <a:spcBef>
                <a:spcPts val="0"/>
              </a:spcBef>
            </a:pPr>
            <a:r>
              <a:rPr lang="en-US" sz="3600" b="1" dirty="0">
                <a:latin typeface="Architype Bold"/>
                <a:ea typeface="Calibri"/>
                <a:cs typeface="Times New Roman"/>
              </a:rPr>
              <a:t>Chicago O'Hare International Airport Terminal 5 East Extension</a:t>
            </a:r>
            <a:endParaRPr lang="en-US" sz="3600" b="1" dirty="0">
              <a:effectLst/>
              <a:latin typeface="Architype Bold" pitchFamily="2" charset="77"/>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2397BA6-FECF-BA48-B734-4652C9B37322}"/>
              </a:ext>
            </a:extLst>
          </p:cNvPr>
          <p:cNvSpPr>
            <a:spLocks noGrp="1"/>
          </p:cNvSpPr>
          <p:nvPr>
            <p:ph idx="1"/>
          </p:nvPr>
        </p:nvSpPr>
        <p:spPr>
          <a:xfrm>
            <a:off x="482602" y="2393744"/>
            <a:ext cx="4681728" cy="428376"/>
          </a:xfrm>
        </p:spPr>
        <p:txBody>
          <a:bodyPr vert="horz" lIns="91440" tIns="45720" rIns="91440" bIns="45720" rtlCol="0" anchor="t">
            <a:noAutofit/>
          </a:bodyPr>
          <a:lstStyle/>
          <a:p>
            <a:pPr marL="0" marR="0" indent="0">
              <a:spcBef>
                <a:spcPts val="0"/>
              </a:spcBef>
              <a:spcAft>
                <a:spcPts val="0"/>
              </a:spcAft>
              <a:buNone/>
            </a:pPr>
            <a:r>
              <a:rPr lang="en-US" dirty="0">
                <a:effectLst/>
                <a:latin typeface="Architype Light"/>
                <a:ea typeface="Calibri"/>
                <a:cs typeface="Times New Roman"/>
              </a:rPr>
              <a:t>T</a:t>
            </a:r>
            <a:r>
              <a:rPr lang="en-US" dirty="0">
                <a:solidFill>
                  <a:srgbClr val="FFFFFF"/>
                </a:solidFill>
                <a:effectLst/>
                <a:latin typeface="Architype Light"/>
                <a:ea typeface="Calibri"/>
                <a:cs typeface="Times New Roman"/>
              </a:rPr>
              <a:t>h</a:t>
            </a:r>
            <a:r>
              <a:rPr lang="en-US" dirty="0">
                <a:effectLst/>
                <a:latin typeface="Architype Light"/>
                <a:ea typeface="Calibri"/>
                <a:cs typeface="Times New Roman"/>
              </a:rPr>
              <a:t>e Capitol Award</a:t>
            </a:r>
            <a:endParaRPr lang="en-US" sz="1800" dirty="0">
              <a:effectLst/>
              <a:latin typeface="Architype Light" pitchFamily="2" charset="77"/>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4AC6338A-F7E9-1BD2-200A-0A847104C449}"/>
              </a:ext>
            </a:extLst>
          </p:cNvPr>
          <p:cNvSpPr txBox="1"/>
          <p:nvPr/>
        </p:nvSpPr>
        <p:spPr>
          <a:xfrm>
            <a:off x="482602" y="3272351"/>
            <a:ext cx="4135451" cy="2554545"/>
          </a:xfrm>
          <a:prstGeom prst="rect">
            <a:avLst/>
          </a:prstGeom>
          <a:noFill/>
        </p:spPr>
        <p:txBody>
          <a:bodyPr wrap="square" lIns="91440" tIns="45720" rIns="91440" bIns="45720" anchor="t">
            <a:spAutoFit/>
          </a:bodyPr>
          <a:lstStyle/>
          <a:p>
            <a:r>
              <a:rPr lang="en-US" sz="1600" dirty="0">
                <a:solidFill>
                  <a:srgbClr val="D5D5D5"/>
                </a:solidFill>
                <a:ea typeface="+mn-lt"/>
                <a:cs typeface="+mn-lt"/>
              </a:rPr>
              <a:t>"This </a:t>
            </a:r>
            <a:r>
              <a:rPr lang="en-US" sz="1600" dirty="0">
                <a:solidFill>
                  <a:srgbClr val="D5D5D5"/>
                </a:solidFill>
                <a:effectLst/>
                <a:ea typeface="+mn-lt"/>
                <a:cs typeface="+mn-lt"/>
              </a:rPr>
              <a:t>is </a:t>
            </a:r>
            <a:r>
              <a:rPr lang="en-US" sz="1600" dirty="0">
                <a:solidFill>
                  <a:srgbClr val="D5D5D5"/>
                </a:solidFill>
                <a:ea typeface="+mn-lt"/>
                <a:cs typeface="+mn-lt"/>
              </a:rPr>
              <a:t>a striking addition - modest in size and scale, but not lacking in detail </a:t>
            </a:r>
            <a:r>
              <a:rPr lang="en-US" sz="1600" dirty="0">
                <a:solidFill>
                  <a:srgbClr val="D5D5D5"/>
                </a:solidFill>
                <a:effectLst/>
                <a:ea typeface="+mn-lt"/>
                <a:cs typeface="+mn-lt"/>
              </a:rPr>
              <a:t>and </a:t>
            </a:r>
            <a:r>
              <a:rPr lang="en-US" sz="1600" dirty="0">
                <a:solidFill>
                  <a:srgbClr val="D5D5D5"/>
                </a:solidFill>
                <a:ea typeface="+mn-lt"/>
                <a:cs typeface="+mn-lt"/>
              </a:rPr>
              <a:t>thoughtful execution</a:t>
            </a:r>
            <a:r>
              <a:rPr lang="en-US" sz="1600" dirty="0">
                <a:solidFill>
                  <a:srgbClr val="D5D5D5"/>
                </a:solidFill>
                <a:effectLst/>
                <a:ea typeface="+mn-lt"/>
                <a:cs typeface="+mn-lt"/>
              </a:rPr>
              <a:t>," </a:t>
            </a:r>
            <a:r>
              <a:rPr lang="en-US" sz="1600" dirty="0">
                <a:solidFill>
                  <a:srgbClr val="D5D5D5"/>
                </a:solidFill>
                <a:ea typeface="+mn-lt"/>
                <a:cs typeface="+mn-lt"/>
              </a:rPr>
              <a:t>said </a:t>
            </a:r>
            <a:r>
              <a:rPr lang="en-US" sz="1600" dirty="0">
                <a:solidFill>
                  <a:srgbClr val="D5D5D5"/>
                </a:solidFill>
                <a:effectLst/>
                <a:ea typeface="+mn-lt"/>
                <a:cs typeface="+mn-lt"/>
              </a:rPr>
              <a:t>one juror. "</a:t>
            </a:r>
            <a:r>
              <a:rPr lang="en-US" sz="1600" dirty="0">
                <a:solidFill>
                  <a:srgbClr val="D5D5D5"/>
                </a:solidFill>
                <a:ea typeface="+mn-lt"/>
                <a:cs typeface="+mn-lt"/>
              </a:rPr>
              <a:t>This project is a perfect example of Design for Community though its celebration of travel, engagement of stakeholders, and champion </a:t>
            </a:r>
            <a:r>
              <a:rPr lang="en-US" sz="1600" dirty="0">
                <a:solidFill>
                  <a:srgbClr val="D5D5D5"/>
                </a:solidFill>
                <a:effectLst/>
                <a:ea typeface="+mn-lt"/>
                <a:cs typeface="+mn-lt"/>
              </a:rPr>
              <a:t>of </a:t>
            </a:r>
            <a:r>
              <a:rPr lang="en-US" sz="1600" dirty="0">
                <a:solidFill>
                  <a:srgbClr val="D5D5D5"/>
                </a:solidFill>
                <a:ea typeface="+mn-lt"/>
                <a:cs typeface="+mn-lt"/>
              </a:rPr>
              <a:t>local arts and artists. It fully embraces </a:t>
            </a:r>
            <a:r>
              <a:rPr lang="en-US" sz="1600" dirty="0">
                <a:solidFill>
                  <a:srgbClr val="D5D5D5"/>
                </a:solidFill>
                <a:effectLst/>
                <a:ea typeface="+mn-lt"/>
                <a:cs typeface="+mn-lt"/>
              </a:rPr>
              <a:t>the </a:t>
            </a:r>
            <a:r>
              <a:rPr lang="en-US" sz="1600" dirty="0">
                <a:solidFill>
                  <a:srgbClr val="D5D5D5"/>
                </a:solidFill>
                <a:ea typeface="+mn-lt"/>
                <a:cs typeface="+mn-lt"/>
              </a:rPr>
              <a:t>energy and excitement of travel and also provides some beautiful counterpoints of rest and contemplation </a:t>
            </a:r>
            <a:r>
              <a:rPr lang="en-US" sz="1600" dirty="0">
                <a:solidFill>
                  <a:srgbClr val="D5D5D5"/>
                </a:solidFill>
                <a:effectLst/>
                <a:ea typeface="+mn-lt"/>
                <a:cs typeface="+mn-lt"/>
              </a:rPr>
              <a:t>for the </a:t>
            </a:r>
            <a:r>
              <a:rPr lang="en-US" sz="1600" dirty="0">
                <a:solidFill>
                  <a:srgbClr val="D5D5D5"/>
                </a:solidFill>
                <a:ea typeface="+mn-lt"/>
                <a:cs typeface="+mn-lt"/>
              </a:rPr>
              <a:t>weary traveler</a:t>
            </a:r>
            <a:r>
              <a:rPr lang="en-US" sz="1600" dirty="0">
                <a:solidFill>
                  <a:srgbClr val="D5D5D5"/>
                </a:solidFill>
                <a:effectLst/>
                <a:ea typeface="+mn-lt"/>
                <a:cs typeface="+mn-lt"/>
              </a:rPr>
              <a:t>."</a:t>
            </a:r>
            <a:endParaRPr lang="en-US" sz="1600" dirty="0">
              <a:solidFill>
                <a:srgbClr val="D5D5D5"/>
              </a:solidFill>
              <a:ea typeface="+mn-lt"/>
              <a:cs typeface="+mn-lt"/>
            </a:endParaRPr>
          </a:p>
        </p:txBody>
      </p:sp>
    </p:spTree>
    <p:extLst>
      <p:ext uri="{BB962C8B-B14F-4D97-AF65-F5344CB8AC3E}">
        <p14:creationId xmlns:p14="http://schemas.microsoft.com/office/powerpoint/2010/main" val="1168842085"/>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 name="Freeform: Shape 65">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Shape 67">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A02F47BD-0154-7C4D-A50D-CE96C8CB9ECD}"/>
              </a:ext>
            </a:extLst>
          </p:cNvPr>
          <p:cNvPicPr>
            <a:picLocks noChangeAspect="1"/>
          </p:cNvPicPr>
          <p:nvPr/>
        </p:nvPicPr>
        <p:blipFill rotWithShape="1">
          <a:blip r:embed="rId2"/>
          <a:srcRect t="12417" b="12417"/>
          <a:stretch/>
        </p:blipFill>
        <p:spPr>
          <a:xfrm>
            <a:off x="0" y="-479"/>
            <a:ext cx="12203151" cy="6858479"/>
          </a:xfrm>
          <a:prstGeom prst="rect">
            <a:avLst/>
          </a:prstGeom>
        </p:spPr>
      </p:pic>
    </p:spTree>
    <p:extLst>
      <p:ext uri="{BB962C8B-B14F-4D97-AF65-F5344CB8AC3E}">
        <p14:creationId xmlns:p14="http://schemas.microsoft.com/office/powerpoint/2010/main" val="2457351137"/>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 name="Freeform: Shape 65">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Shape 67">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893FBC94-2B3E-9453-BDBF-5D2720C762E3}"/>
              </a:ext>
            </a:extLst>
          </p:cNvPr>
          <p:cNvSpPr/>
          <p:nvPr/>
        </p:nvSpPr>
        <p:spPr>
          <a:xfrm>
            <a:off x="-6578" y="-5394"/>
            <a:ext cx="12192000" cy="68584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87969BF-02B7-3F5E-2E90-CF79E145DF17}"/>
              </a:ext>
            </a:extLst>
          </p:cNvPr>
          <p:cNvSpPr txBox="1"/>
          <p:nvPr/>
        </p:nvSpPr>
        <p:spPr>
          <a:xfrm>
            <a:off x="445671" y="66385"/>
            <a:ext cx="5646301" cy="6806928"/>
          </a:xfrm>
          <a:prstGeom prst="rect">
            <a:avLst/>
          </a:prstGeom>
          <a:noFill/>
        </p:spPr>
        <p:txBody>
          <a:bodyPr wrap="square" lIns="91440" tIns="45720" rIns="91440" bIns="45720" anchor="t">
            <a:spAutoFit/>
          </a:bodyPr>
          <a:lstStyle/>
          <a:p>
            <a:r>
              <a:rPr lang="en-US" sz="2400" b="1" dirty="0">
                <a:effectLst/>
                <a:latin typeface="Calibri"/>
                <a:ea typeface="Calibri" panose="020F0502020204030204" pitchFamily="34" charset="0"/>
                <a:cs typeface="Times New Roman"/>
              </a:rPr>
              <a:t>Project team includes:</a:t>
            </a:r>
            <a:r>
              <a:rPr lang="en-US" sz="2400" b="1" dirty="0">
                <a:latin typeface="Calibri"/>
                <a:ea typeface="Calibri" panose="020F0502020204030204" pitchFamily="34" charset="0"/>
                <a:cs typeface="Times New Roman"/>
              </a:rPr>
              <a:t> </a:t>
            </a:r>
            <a:endParaRPr lang="en-US" dirty="0"/>
          </a:p>
          <a:p>
            <a:endParaRPr lang="en-US" sz="1400" b="1" dirty="0">
              <a:ea typeface="Calibri"/>
              <a:cs typeface="Times New Roman"/>
            </a:endParaRPr>
          </a:p>
          <a:p>
            <a:pPr>
              <a:lnSpc>
                <a:spcPct val="150000"/>
              </a:lnSpc>
            </a:pPr>
            <a:r>
              <a:rPr lang="en-US" sz="1400" b="1" dirty="0">
                <a:effectLst/>
                <a:ea typeface="Calibri"/>
                <a:cs typeface="Times New Roman"/>
              </a:rPr>
              <a:t>Architect of Record: Muller 2</a:t>
            </a:r>
          </a:p>
          <a:p>
            <a:pPr>
              <a:lnSpc>
                <a:spcPct val="150000"/>
              </a:lnSpc>
            </a:pPr>
            <a:r>
              <a:rPr lang="en-US" sz="1400" b="1" dirty="0">
                <a:ea typeface="Calibri"/>
                <a:cs typeface="Times New Roman"/>
              </a:rPr>
              <a:t>	-David Steele, AIA</a:t>
            </a:r>
          </a:p>
          <a:p>
            <a:pPr>
              <a:lnSpc>
                <a:spcPct val="150000"/>
              </a:lnSpc>
            </a:pPr>
            <a:r>
              <a:rPr lang="en-US" sz="1400" b="1" dirty="0">
                <a:ea typeface="Calibri"/>
                <a:cs typeface="Times New Roman"/>
              </a:rPr>
              <a:t>	-Edward </a:t>
            </a:r>
            <a:r>
              <a:rPr lang="en-US" sz="1400" b="1" dirty="0" err="1">
                <a:ea typeface="Calibri"/>
                <a:cs typeface="Times New Roman"/>
              </a:rPr>
              <a:t>Frankowski</a:t>
            </a:r>
            <a:r>
              <a:rPr lang="en-US" sz="1400" b="1" dirty="0">
                <a:ea typeface="Calibri"/>
                <a:cs typeface="Times New Roman"/>
              </a:rPr>
              <a:t>, AIA</a:t>
            </a:r>
          </a:p>
          <a:p>
            <a:pPr>
              <a:lnSpc>
                <a:spcPct val="150000"/>
              </a:lnSpc>
            </a:pPr>
            <a:r>
              <a:rPr lang="en-US" sz="1400" b="1" dirty="0">
                <a:ea typeface="Calibri"/>
                <a:cs typeface="Times New Roman"/>
              </a:rPr>
              <a:t>	-Nicholas </a:t>
            </a:r>
            <a:r>
              <a:rPr lang="en-US" sz="1400" b="1" dirty="0" err="1">
                <a:ea typeface="Calibri"/>
                <a:cs typeface="Times New Roman"/>
              </a:rPr>
              <a:t>Micheels</a:t>
            </a:r>
            <a:endParaRPr lang="en-US" sz="1400" b="1" dirty="0">
              <a:ea typeface="Calibri"/>
              <a:cs typeface="Times New Roman"/>
            </a:endParaRPr>
          </a:p>
          <a:p>
            <a:pPr>
              <a:lnSpc>
                <a:spcPct val="150000"/>
              </a:lnSpc>
            </a:pPr>
            <a:r>
              <a:rPr lang="en-US" sz="1400" b="1" dirty="0">
                <a:ea typeface="Calibri"/>
                <a:cs typeface="Times New Roman"/>
              </a:rPr>
              <a:t>	-</a:t>
            </a:r>
            <a:r>
              <a:rPr lang="en-US" sz="1400" b="1" dirty="0" err="1">
                <a:ea typeface="Calibri"/>
                <a:cs typeface="Times New Roman"/>
              </a:rPr>
              <a:t>Sungano</a:t>
            </a:r>
            <a:r>
              <a:rPr lang="en-US" sz="1400" b="1" dirty="0">
                <a:ea typeface="Calibri"/>
                <a:cs typeface="Times New Roman"/>
              </a:rPr>
              <a:t> </a:t>
            </a:r>
            <a:r>
              <a:rPr lang="en-US" sz="1400" b="1" dirty="0" err="1">
                <a:ea typeface="Calibri"/>
                <a:cs typeface="Times New Roman"/>
              </a:rPr>
              <a:t>Ziswa</a:t>
            </a:r>
            <a:r>
              <a:rPr lang="en-US" sz="1400" b="1" dirty="0">
                <a:ea typeface="Calibri"/>
                <a:cs typeface="Times New Roman"/>
              </a:rPr>
              <a:t>, AIA</a:t>
            </a:r>
            <a:endParaRPr lang="en-US" sz="1400" b="1" dirty="0">
              <a:ea typeface="Calibri" panose="020F0502020204030204" pitchFamily="34" charset="0"/>
              <a:cs typeface="Times New Roman" panose="02020603050405020304" pitchFamily="18" charset="0"/>
            </a:endParaRPr>
          </a:p>
          <a:p>
            <a:pPr>
              <a:lnSpc>
                <a:spcPct val="150000"/>
              </a:lnSpc>
            </a:pPr>
            <a:r>
              <a:rPr lang="en-US" sz="1400" b="1" dirty="0">
                <a:ea typeface="Calibri"/>
                <a:cs typeface="Times New Roman"/>
              </a:rPr>
              <a:t>Architect: HOK</a:t>
            </a:r>
          </a:p>
          <a:p>
            <a:pPr>
              <a:lnSpc>
                <a:spcPct val="150000"/>
              </a:lnSpc>
            </a:pPr>
            <a:r>
              <a:rPr lang="en-US" sz="1400" b="1" dirty="0">
                <a:ea typeface="Calibri"/>
                <a:cs typeface="Times New Roman"/>
              </a:rPr>
              <a:t>	-William Jenkinson</a:t>
            </a:r>
          </a:p>
          <a:p>
            <a:pPr>
              <a:lnSpc>
                <a:spcPct val="150000"/>
              </a:lnSpc>
            </a:pPr>
            <a:r>
              <a:rPr lang="en-US" sz="1400" b="1" dirty="0">
                <a:ea typeface="Calibri"/>
                <a:cs typeface="Times New Roman"/>
              </a:rPr>
              <a:t>	-Peter Ruggiero, AIA</a:t>
            </a:r>
            <a:endParaRPr lang="en-US" sz="1400" b="1" dirty="0">
              <a:ea typeface="Calibri" panose="020F0502020204030204" pitchFamily="34" charset="0"/>
              <a:cs typeface="Times New Roman" panose="02020603050405020304" pitchFamily="18" charset="0"/>
            </a:endParaRPr>
          </a:p>
          <a:p>
            <a:pPr>
              <a:lnSpc>
                <a:spcPct val="150000"/>
              </a:lnSpc>
            </a:pPr>
            <a:r>
              <a:rPr lang="en-US" sz="1500" b="1" dirty="0">
                <a:ea typeface="+mn-lt"/>
                <a:cs typeface="+mn-lt"/>
              </a:rPr>
              <a:t>-</a:t>
            </a:r>
            <a:r>
              <a:rPr lang="en-US" sz="1400" b="1" dirty="0">
                <a:ea typeface="+mn-lt"/>
                <a:cs typeface="+mn-lt"/>
              </a:rPr>
              <a:t>Kyle </a:t>
            </a:r>
            <a:r>
              <a:rPr lang="en-US" sz="1400" b="1" dirty="0" err="1">
                <a:ea typeface="+mn-lt"/>
                <a:cs typeface="+mn-lt"/>
              </a:rPr>
              <a:t>Ingber</a:t>
            </a:r>
            <a:endParaRPr lang="en-US" sz="1400" dirty="0">
              <a:ea typeface="+mn-lt"/>
              <a:cs typeface="+mn-lt"/>
            </a:endParaRPr>
          </a:p>
          <a:p>
            <a:pPr>
              <a:lnSpc>
                <a:spcPct val="150000"/>
              </a:lnSpc>
            </a:pPr>
            <a:r>
              <a:rPr lang="en-US" sz="1400" b="1" dirty="0">
                <a:ea typeface="+mn-lt"/>
                <a:cs typeface="+mn-lt"/>
              </a:rPr>
              <a:t>-Brent Molendyk</a:t>
            </a:r>
            <a:endParaRPr lang="en-US" sz="1400" dirty="0">
              <a:ea typeface="+mn-lt"/>
              <a:cs typeface="+mn-lt"/>
            </a:endParaRPr>
          </a:p>
          <a:p>
            <a:pPr>
              <a:lnSpc>
                <a:spcPct val="150000"/>
              </a:lnSpc>
            </a:pPr>
            <a:r>
              <a:rPr lang="en-US" sz="1400" b="1" dirty="0">
                <a:ea typeface="+mn-lt"/>
                <a:cs typeface="+mn-lt"/>
              </a:rPr>
              <a:t>-Giulio Pedota</a:t>
            </a:r>
            <a:endParaRPr lang="en-US" sz="1400" dirty="0">
              <a:ea typeface="+mn-lt"/>
              <a:cs typeface="+mn-lt"/>
            </a:endParaRPr>
          </a:p>
          <a:p>
            <a:pPr>
              <a:lnSpc>
                <a:spcPct val="150000"/>
              </a:lnSpc>
            </a:pPr>
            <a:r>
              <a:rPr lang="en-US" sz="1400" b="1" dirty="0">
                <a:ea typeface="+mn-lt"/>
                <a:cs typeface="+mn-lt"/>
              </a:rPr>
              <a:t>-Wendy </a:t>
            </a:r>
            <a:r>
              <a:rPr lang="en-US" sz="1400" b="1" dirty="0" err="1">
                <a:ea typeface="+mn-lt"/>
                <a:cs typeface="+mn-lt"/>
              </a:rPr>
              <a:t>Schuledberg</a:t>
            </a:r>
            <a:endParaRPr lang="en-US" sz="1400" dirty="0" err="1">
              <a:ea typeface="+mn-lt"/>
              <a:cs typeface="+mn-lt"/>
            </a:endParaRPr>
          </a:p>
          <a:p>
            <a:pPr>
              <a:lnSpc>
                <a:spcPct val="150000"/>
              </a:lnSpc>
            </a:pPr>
            <a:r>
              <a:rPr lang="en-US" sz="1400" b="1" dirty="0">
                <a:ea typeface="+mn-lt"/>
                <a:cs typeface="+mn-lt"/>
              </a:rPr>
              <a:t>-Emily Whitbeck</a:t>
            </a:r>
            <a:endParaRPr lang="en-US" sz="1400" dirty="0">
              <a:ea typeface="+mn-lt"/>
              <a:cs typeface="+mn-lt"/>
            </a:endParaRPr>
          </a:p>
          <a:p>
            <a:pPr>
              <a:lnSpc>
                <a:spcPct val="150000"/>
              </a:lnSpc>
            </a:pPr>
            <a:r>
              <a:rPr lang="en-US" sz="1400" b="1" dirty="0">
                <a:ea typeface="+mn-lt"/>
                <a:cs typeface="+mn-lt"/>
              </a:rPr>
              <a:t>-Peter Chicoine</a:t>
            </a:r>
            <a:endParaRPr lang="en-US" sz="1400" dirty="0">
              <a:ea typeface="+mn-lt"/>
              <a:cs typeface="+mn-lt"/>
            </a:endParaRPr>
          </a:p>
          <a:p>
            <a:pPr>
              <a:lnSpc>
                <a:spcPct val="150000"/>
              </a:lnSpc>
            </a:pPr>
            <a:r>
              <a:rPr lang="en-US" sz="1400" b="1" dirty="0">
                <a:ea typeface="+mn-lt"/>
                <a:cs typeface="+mn-lt"/>
              </a:rPr>
              <a:t>-David McNamara</a:t>
            </a:r>
            <a:endParaRPr lang="en-US" sz="1400" dirty="0"/>
          </a:p>
          <a:p>
            <a:pPr>
              <a:lnSpc>
                <a:spcPct val="150000"/>
              </a:lnSpc>
            </a:pPr>
            <a:r>
              <a:rPr lang="en-US" sz="1400" b="1" dirty="0">
                <a:ea typeface="Calibri"/>
                <a:cs typeface="Times New Roman"/>
              </a:rPr>
              <a:t>-Jeff Randerson and Andrew Pilarcik, City of Chicago</a:t>
            </a:r>
          </a:p>
          <a:p>
            <a:pPr>
              <a:lnSpc>
                <a:spcPct val="150000"/>
              </a:lnSpc>
            </a:pPr>
            <a:r>
              <a:rPr lang="en-US" sz="1400" b="1" dirty="0">
                <a:ea typeface="Calibri"/>
                <a:cs typeface="Times New Roman"/>
              </a:rPr>
              <a:t>-Mechanical Engineer: George Bouris, Mill House, Inc.</a:t>
            </a:r>
          </a:p>
          <a:p>
            <a:pPr>
              <a:lnSpc>
                <a:spcPct val="150000"/>
              </a:lnSpc>
            </a:pPr>
            <a:r>
              <a:rPr lang="en-US" sz="1400" b="1" dirty="0">
                <a:ea typeface="Calibri"/>
                <a:cs typeface="Times New Roman"/>
              </a:rPr>
              <a:t>-Electrical Engineer: Mark Cerbin, Fred Owens</a:t>
            </a:r>
          </a:p>
          <a:p>
            <a:pPr>
              <a:lnSpc>
                <a:spcPct val="150000"/>
              </a:lnSpc>
            </a:pPr>
            <a:r>
              <a:rPr lang="en-US" sz="1400" b="1" dirty="0">
                <a:ea typeface="Calibri"/>
                <a:cs typeface="Times New Roman"/>
              </a:rPr>
              <a:t>-Structural Engineer: Brenda Karhoff, GKE, LLC</a:t>
            </a:r>
          </a:p>
        </p:txBody>
      </p:sp>
      <p:pic>
        <p:nvPicPr>
          <p:cNvPr id="3" name="Picture 2" descr="People walking in a large building&#10;&#10;Description automatically generated">
            <a:extLst>
              <a:ext uri="{FF2B5EF4-FFF2-40B4-BE49-F238E27FC236}">
                <a16:creationId xmlns:a16="http://schemas.microsoft.com/office/drawing/2014/main" id="{485820C3-E6AD-B41C-3847-5F1477F50491}"/>
              </a:ext>
            </a:extLst>
          </p:cNvPr>
          <p:cNvPicPr>
            <a:picLocks noChangeAspect="1"/>
          </p:cNvPicPr>
          <p:nvPr/>
        </p:nvPicPr>
        <p:blipFill>
          <a:blip r:embed="rId2"/>
          <a:stretch>
            <a:fillRect/>
          </a:stretch>
        </p:blipFill>
        <p:spPr>
          <a:xfrm>
            <a:off x="6706977" y="0"/>
            <a:ext cx="5483646" cy="6862916"/>
          </a:xfrm>
          <a:prstGeom prst="rect">
            <a:avLst/>
          </a:prstGeom>
        </p:spPr>
      </p:pic>
    </p:spTree>
    <p:extLst>
      <p:ext uri="{BB962C8B-B14F-4D97-AF65-F5344CB8AC3E}">
        <p14:creationId xmlns:p14="http://schemas.microsoft.com/office/powerpoint/2010/main" val="1060936318"/>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BFC53-9DA3-F744-A9B1-C9459A2AAD0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D5FC31F-CE9D-8144-9580-D606B89225C7}"/>
              </a:ext>
            </a:extLst>
          </p:cNvPr>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D25300FE-489B-A14F-842B-BA76FA1C67D6}"/>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1A8501-1623-FB45-8324-43C39CD7872A}"/>
              </a:ext>
            </a:extLst>
          </p:cNvPr>
          <p:cNvSpPr/>
          <p:nvPr/>
        </p:nvSpPr>
        <p:spPr>
          <a:xfrm>
            <a:off x="-494675" y="-284813"/>
            <a:ext cx="12996471" cy="7360169"/>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85DF4FC-8227-1441-BFB5-BA3521E2A8D8}"/>
              </a:ext>
            </a:extLst>
          </p:cNvPr>
          <p:cNvSpPr txBox="1"/>
          <p:nvPr/>
        </p:nvSpPr>
        <p:spPr>
          <a:xfrm>
            <a:off x="1061345" y="4054362"/>
            <a:ext cx="10731493" cy="1107996"/>
          </a:xfrm>
          <a:prstGeom prst="rect">
            <a:avLst/>
          </a:prstGeom>
          <a:noFill/>
        </p:spPr>
        <p:txBody>
          <a:bodyPr wrap="square" lIns="91440" tIns="45720" rIns="91440" bIns="45720" rtlCol="0" anchor="t">
            <a:spAutoFit/>
          </a:bodyPr>
          <a:lstStyle/>
          <a:p>
            <a:r>
              <a:rPr lang="en-US" sz="6600" dirty="0">
                <a:solidFill>
                  <a:schemeClr val="bg1"/>
                </a:solidFill>
                <a:latin typeface="Architype Bold"/>
              </a:rPr>
              <a:t>2023 Service Awards</a:t>
            </a:r>
          </a:p>
        </p:txBody>
      </p:sp>
      <p:pic>
        <p:nvPicPr>
          <p:cNvPr id="12" name="Picture 11">
            <a:extLst>
              <a:ext uri="{FF2B5EF4-FFF2-40B4-BE49-F238E27FC236}">
                <a16:creationId xmlns:a16="http://schemas.microsoft.com/office/drawing/2014/main" id="{3561DB40-015C-AB42-BD94-90A8E15966F0}"/>
              </a:ext>
            </a:extLst>
          </p:cNvPr>
          <p:cNvPicPr>
            <a:picLocks noChangeAspect="1"/>
          </p:cNvPicPr>
          <p:nvPr/>
        </p:nvPicPr>
        <p:blipFill>
          <a:blip r:embed="rId2"/>
          <a:stretch>
            <a:fillRect/>
          </a:stretch>
        </p:blipFill>
        <p:spPr>
          <a:xfrm>
            <a:off x="688687" y="1801524"/>
            <a:ext cx="3887563" cy="2004227"/>
          </a:xfrm>
          <a:prstGeom prst="rect">
            <a:avLst/>
          </a:prstGeom>
        </p:spPr>
      </p:pic>
    </p:spTree>
    <p:extLst>
      <p:ext uri="{BB962C8B-B14F-4D97-AF65-F5344CB8AC3E}">
        <p14:creationId xmlns:p14="http://schemas.microsoft.com/office/powerpoint/2010/main" val="24920499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17FF8-483E-164C-90B3-075EF072D002}"/>
              </a:ext>
            </a:extLst>
          </p:cNvPr>
          <p:cNvSpPr>
            <a:spLocks noGrp="1"/>
          </p:cNvSpPr>
          <p:nvPr>
            <p:ph type="title"/>
          </p:nvPr>
        </p:nvSpPr>
        <p:spPr>
          <a:xfrm>
            <a:off x="838200" y="365125"/>
            <a:ext cx="6254496" cy="1828800"/>
          </a:xfrm>
        </p:spPr>
        <p:txBody>
          <a:bodyPr>
            <a:normAutofit/>
          </a:bodyPr>
          <a:lstStyle/>
          <a:p>
            <a:pPr>
              <a:spcBef>
                <a:spcPts val="0"/>
              </a:spcBef>
            </a:pPr>
            <a:r>
              <a:rPr lang="en-US" b="1" dirty="0">
                <a:latin typeface="Architype Bold"/>
                <a:ea typeface="Calibri" panose="020F0502020204030204" pitchFamily="34" charset="0"/>
                <a:cs typeface="Times New Roman"/>
              </a:rPr>
              <a:t>Kelly Moynihan</a:t>
            </a:r>
            <a:r>
              <a:rPr lang="en-US" b="1" dirty="0">
                <a:effectLst/>
                <a:latin typeface="Architype Bold"/>
                <a:ea typeface="Calibri" panose="020F0502020204030204" pitchFamily="34" charset="0"/>
                <a:cs typeface="Times New Roman"/>
              </a:rPr>
              <a:t>, AIA</a:t>
            </a:r>
          </a:p>
        </p:txBody>
      </p:sp>
      <p:sp>
        <p:nvSpPr>
          <p:cNvPr id="3" name="Content Placeholder 2">
            <a:extLst>
              <a:ext uri="{FF2B5EF4-FFF2-40B4-BE49-F238E27FC236}">
                <a16:creationId xmlns:a16="http://schemas.microsoft.com/office/drawing/2014/main" id="{42397BA6-FECF-BA48-B734-4652C9B37322}"/>
              </a:ext>
            </a:extLst>
          </p:cNvPr>
          <p:cNvSpPr>
            <a:spLocks noGrp="1"/>
          </p:cNvSpPr>
          <p:nvPr>
            <p:ph idx="1"/>
          </p:nvPr>
        </p:nvSpPr>
        <p:spPr>
          <a:xfrm>
            <a:off x="838200" y="1801906"/>
            <a:ext cx="6254496" cy="1398494"/>
          </a:xfrm>
        </p:spPr>
        <p:txBody>
          <a:bodyPr>
            <a:normAutofit/>
          </a:bodyPr>
          <a:lstStyle/>
          <a:p>
            <a:pPr marL="0" indent="0">
              <a:buNone/>
            </a:pPr>
            <a:r>
              <a:rPr lang="en-US" sz="3600" dirty="0">
                <a:effectLst/>
                <a:latin typeface="Architype Light" pitchFamily="2" charset="77"/>
                <a:ea typeface="Calibri" panose="020F0502020204030204" pitchFamily="34" charset="0"/>
                <a:cs typeface="Times New Roman" panose="02020603050405020304" pitchFamily="18" charset="0"/>
              </a:rPr>
              <a:t>John Wellborn Root Award </a:t>
            </a:r>
          </a:p>
          <a:p>
            <a:pPr marL="0" indent="0">
              <a:buNone/>
            </a:pPr>
            <a:r>
              <a:rPr lang="en-US" i="1" dirty="0">
                <a:latin typeface="Architype Light" pitchFamily="2" charset="77"/>
                <a:ea typeface="Calibri" panose="020F0502020204030204" pitchFamily="34" charset="0"/>
                <a:cs typeface="Times New Roman" panose="02020603050405020304" pitchFamily="18" charset="0"/>
              </a:rPr>
              <a:t>F</a:t>
            </a:r>
            <a:r>
              <a:rPr lang="en-US" i="1" dirty="0">
                <a:effectLst/>
                <a:latin typeface="Architype Light" pitchFamily="2" charset="77"/>
                <a:ea typeface="Calibri" panose="020F0502020204030204" pitchFamily="34" charset="0"/>
                <a:cs typeface="Times New Roman" panose="02020603050405020304" pitchFamily="18" charset="0"/>
              </a:rPr>
              <a:t>or Emerging Professionals </a:t>
            </a:r>
            <a:endParaRPr lang="en-US" i="1" dirty="0">
              <a:latin typeface="Architype Light" pitchFamily="2" charset="77"/>
            </a:endParaRPr>
          </a:p>
        </p:txBody>
      </p:sp>
      <p:pic>
        <p:nvPicPr>
          <p:cNvPr id="6" name="Picture 5" descr="A person smiling at camera&#10;&#10;Description automatically generated">
            <a:extLst>
              <a:ext uri="{FF2B5EF4-FFF2-40B4-BE49-F238E27FC236}">
                <a16:creationId xmlns:a16="http://schemas.microsoft.com/office/drawing/2014/main" id="{233EC921-F153-9E4D-BD81-9A313377EC27}"/>
              </a:ext>
            </a:extLst>
          </p:cNvPr>
          <p:cNvPicPr>
            <a:picLocks noChangeAspect="1"/>
          </p:cNvPicPr>
          <p:nvPr/>
        </p:nvPicPr>
        <p:blipFill>
          <a:blip r:embed="rId2"/>
          <a:srcRect l="16173" r="16173"/>
          <a:stretch/>
        </p:blipFill>
        <p:spPr>
          <a:xfrm>
            <a:off x="7552266" y="10"/>
            <a:ext cx="4639733" cy="6857990"/>
          </a:xfrm>
          <a:prstGeom prst="rect">
            <a:avLst/>
          </a:prstGeom>
        </p:spPr>
      </p:pic>
      <p:sp>
        <p:nvSpPr>
          <p:cNvPr id="5" name="Content Placeholder 2">
            <a:extLst>
              <a:ext uri="{FF2B5EF4-FFF2-40B4-BE49-F238E27FC236}">
                <a16:creationId xmlns:a16="http://schemas.microsoft.com/office/drawing/2014/main" id="{401C8980-82A9-6446-9BF6-D6B06D7F01D5}"/>
              </a:ext>
            </a:extLst>
          </p:cNvPr>
          <p:cNvSpPr txBox="1">
            <a:spLocks/>
          </p:cNvSpPr>
          <p:nvPr/>
        </p:nvSpPr>
        <p:spPr>
          <a:xfrm>
            <a:off x="889686" y="3431135"/>
            <a:ext cx="5499847" cy="241168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800" dirty="0">
                <a:ea typeface="+mn-lt"/>
                <a:cs typeface="+mn-lt"/>
              </a:rPr>
              <a:t>Working to unify professionals </a:t>
            </a:r>
            <a:r>
              <a:rPr lang="en-US" sz="1800" dirty="0">
                <a:effectLst/>
                <a:ea typeface="Times New Roman" panose="02020603050405020304" pitchFamily="18" charset="0"/>
              </a:rPr>
              <a:t>for the advancement of the architecture profession as an advocate for equity and resiliency in practice and by cultivating connections in pursuit of preservation and creation of carbon-free, equitable, high- performance projects. </a:t>
            </a:r>
            <a:endParaRPr lang="en-US" sz="1800" dirty="0">
              <a:ea typeface="+mn-lt"/>
              <a:cs typeface="+mn-lt"/>
            </a:endParaRPr>
          </a:p>
        </p:txBody>
      </p:sp>
    </p:spTree>
    <p:extLst>
      <p:ext uri="{BB962C8B-B14F-4D97-AF65-F5344CB8AC3E}">
        <p14:creationId xmlns:p14="http://schemas.microsoft.com/office/powerpoint/2010/main" val="417801058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BFC53-9DA3-F744-A9B1-C9459A2AAD0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D5FC31F-CE9D-8144-9580-D606B89225C7}"/>
              </a:ext>
            </a:extLst>
          </p:cNvPr>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D25300FE-489B-A14F-842B-BA76FA1C67D6}"/>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1A8501-1623-FB45-8324-43C39CD7872A}"/>
              </a:ext>
            </a:extLst>
          </p:cNvPr>
          <p:cNvSpPr/>
          <p:nvPr/>
        </p:nvSpPr>
        <p:spPr>
          <a:xfrm>
            <a:off x="-614597" y="-134911"/>
            <a:ext cx="13131384" cy="6992911"/>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85DF4FC-8227-1441-BFB5-BA3521E2A8D8}"/>
              </a:ext>
            </a:extLst>
          </p:cNvPr>
          <p:cNvSpPr txBox="1"/>
          <p:nvPr/>
        </p:nvSpPr>
        <p:spPr>
          <a:xfrm>
            <a:off x="1127197" y="4054362"/>
            <a:ext cx="10731493" cy="1107996"/>
          </a:xfrm>
          <a:prstGeom prst="rect">
            <a:avLst/>
          </a:prstGeom>
          <a:noFill/>
        </p:spPr>
        <p:txBody>
          <a:bodyPr wrap="square" lIns="91440" tIns="45720" rIns="91440" bIns="45720" rtlCol="0" anchor="t">
            <a:spAutoFit/>
          </a:bodyPr>
          <a:lstStyle/>
          <a:p>
            <a:r>
              <a:rPr lang="en-US" sz="6600" dirty="0">
                <a:solidFill>
                  <a:schemeClr val="bg1"/>
                </a:solidFill>
                <a:latin typeface="Architype Bold"/>
              </a:rPr>
              <a:t>2023 Design Awards</a:t>
            </a:r>
          </a:p>
        </p:txBody>
      </p:sp>
      <p:pic>
        <p:nvPicPr>
          <p:cNvPr id="12" name="Picture 11">
            <a:extLst>
              <a:ext uri="{FF2B5EF4-FFF2-40B4-BE49-F238E27FC236}">
                <a16:creationId xmlns:a16="http://schemas.microsoft.com/office/drawing/2014/main" id="{3561DB40-015C-AB42-BD94-90A8E15966F0}"/>
              </a:ext>
            </a:extLst>
          </p:cNvPr>
          <p:cNvPicPr>
            <a:picLocks noChangeAspect="1"/>
          </p:cNvPicPr>
          <p:nvPr/>
        </p:nvPicPr>
        <p:blipFill>
          <a:blip r:embed="rId2"/>
          <a:stretch>
            <a:fillRect/>
          </a:stretch>
        </p:blipFill>
        <p:spPr>
          <a:xfrm>
            <a:off x="688687" y="1801524"/>
            <a:ext cx="3887563" cy="2004227"/>
          </a:xfrm>
          <a:prstGeom prst="rect">
            <a:avLst/>
          </a:prstGeom>
        </p:spPr>
      </p:pic>
    </p:spTree>
    <p:extLst>
      <p:ext uri="{BB962C8B-B14F-4D97-AF65-F5344CB8AC3E}">
        <p14:creationId xmlns:p14="http://schemas.microsoft.com/office/powerpoint/2010/main" val="313363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17FF8-483E-164C-90B3-075EF072D002}"/>
              </a:ext>
            </a:extLst>
          </p:cNvPr>
          <p:cNvSpPr>
            <a:spLocks noGrp="1"/>
          </p:cNvSpPr>
          <p:nvPr>
            <p:ph type="title"/>
          </p:nvPr>
        </p:nvSpPr>
        <p:spPr>
          <a:xfrm>
            <a:off x="838200" y="365125"/>
            <a:ext cx="6254496" cy="1828800"/>
          </a:xfrm>
        </p:spPr>
        <p:txBody>
          <a:bodyPr>
            <a:normAutofit fontScale="90000"/>
          </a:bodyPr>
          <a:lstStyle/>
          <a:p>
            <a:pPr>
              <a:spcBef>
                <a:spcPts val="0"/>
              </a:spcBef>
            </a:pPr>
            <a:r>
              <a:rPr lang="en-US" b="1" dirty="0">
                <a:latin typeface="Architype Bold"/>
                <a:cs typeface="Times New Roman"/>
              </a:rPr>
              <a:t>Francisco J. Rodriguez-Suárez, FAIA</a:t>
            </a:r>
            <a:endParaRPr lang="en-US" dirty="0"/>
          </a:p>
        </p:txBody>
      </p:sp>
      <p:pic>
        <p:nvPicPr>
          <p:cNvPr id="5" name="Picture 4" descr="A person in a suit and tie&#10;&#10;Description automatically generated">
            <a:extLst>
              <a:ext uri="{FF2B5EF4-FFF2-40B4-BE49-F238E27FC236}">
                <a16:creationId xmlns:a16="http://schemas.microsoft.com/office/drawing/2014/main" id="{3EAA436A-1DFC-AC45-834F-37E460974A8D}"/>
              </a:ext>
            </a:extLst>
          </p:cNvPr>
          <p:cNvPicPr>
            <a:picLocks noChangeAspect="1"/>
          </p:cNvPicPr>
          <p:nvPr/>
        </p:nvPicPr>
        <p:blipFill rotWithShape="1">
          <a:blip r:embed="rId2"/>
          <a:srcRect l="16218" r="16218"/>
          <a:stretch/>
        </p:blipFill>
        <p:spPr>
          <a:xfrm>
            <a:off x="7563416" y="10"/>
            <a:ext cx="4639740" cy="6858000"/>
          </a:xfrm>
          <a:prstGeom prst="rect">
            <a:avLst/>
          </a:prstGeom>
        </p:spPr>
      </p:pic>
      <p:sp>
        <p:nvSpPr>
          <p:cNvPr id="6" name="Content Placeholder 2">
            <a:extLst>
              <a:ext uri="{FF2B5EF4-FFF2-40B4-BE49-F238E27FC236}">
                <a16:creationId xmlns:a16="http://schemas.microsoft.com/office/drawing/2014/main" id="{2EABCBDB-537F-B344-97A3-321A6EBF77AC}"/>
              </a:ext>
            </a:extLst>
          </p:cNvPr>
          <p:cNvSpPr txBox="1">
            <a:spLocks/>
          </p:cNvSpPr>
          <p:nvPr/>
        </p:nvSpPr>
        <p:spPr>
          <a:xfrm>
            <a:off x="838200" y="2197137"/>
            <a:ext cx="6254496" cy="13984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a:effectLst/>
                <a:latin typeface="Architype Light" pitchFamily="2" charset="77"/>
                <a:ea typeface="Calibri" panose="020F0502020204030204" pitchFamily="34" charset="0"/>
                <a:cs typeface="Times New Roman" panose="02020603050405020304" pitchFamily="18" charset="0"/>
              </a:rPr>
              <a:t>Nathan Clifford Ricker Award</a:t>
            </a:r>
            <a:endParaRPr lang="en-US" sz="3600" dirty="0">
              <a:latin typeface="Architype Light" pitchFamily="2" charset="77"/>
            </a:endParaRPr>
          </a:p>
          <a:p>
            <a:pPr marL="0" indent="0">
              <a:buFont typeface="Arial" panose="020B0604020202020204" pitchFamily="34" charset="0"/>
              <a:buNone/>
            </a:pPr>
            <a:r>
              <a:rPr lang="en-US" i="1" dirty="0">
                <a:latin typeface="Architype Light" pitchFamily="2" charset="77"/>
                <a:ea typeface="Calibri" panose="020F0502020204030204" pitchFamily="34" charset="0"/>
                <a:cs typeface="Times New Roman" panose="02020603050405020304" pitchFamily="18" charset="0"/>
              </a:rPr>
              <a:t>F</a:t>
            </a:r>
            <a:r>
              <a:rPr lang="en-US" i="1" dirty="0">
                <a:effectLst/>
                <a:latin typeface="Architype Light" pitchFamily="2" charset="77"/>
                <a:ea typeface="Calibri" panose="020F0502020204030204" pitchFamily="34" charset="0"/>
                <a:cs typeface="Times New Roman" panose="02020603050405020304" pitchFamily="18" charset="0"/>
              </a:rPr>
              <a:t>or Architecture Education </a:t>
            </a:r>
            <a:endParaRPr lang="en-US" i="1" dirty="0">
              <a:latin typeface="Architype Light" pitchFamily="2" charset="77"/>
            </a:endParaRPr>
          </a:p>
        </p:txBody>
      </p:sp>
      <p:sp>
        <p:nvSpPr>
          <p:cNvPr id="8" name="Content Placeholder 2">
            <a:extLst>
              <a:ext uri="{FF2B5EF4-FFF2-40B4-BE49-F238E27FC236}">
                <a16:creationId xmlns:a16="http://schemas.microsoft.com/office/drawing/2014/main" id="{9888C29C-E5AC-9D43-BF07-90F469062654}"/>
              </a:ext>
            </a:extLst>
          </p:cNvPr>
          <p:cNvSpPr>
            <a:spLocks noGrp="1"/>
          </p:cNvSpPr>
          <p:nvPr>
            <p:ph idx="1"/>
          </p:nvPr>
        </p:nvSpPr>
        <p:spPr>
          <a:xfrm>
            <a:off x="838200" y="3858087"/>
            <a:ext cx="6154272" cy="2577533"/>
          </a:xfrm>
        </p:spPr>
        <p:txBody>
          <a:bodyPr vert="horz" lIns="91440" tIns="45720" rIns="91440" bIns="45720" rtlCol="0" anchor="t">
            <a:normAutofit/>
          </a:bodyPr>
          <a:lstStyle/>
          <a:p>
            <a:pPr marL="0" marR="0" indent="0">
              <a:spcBef>
                <a:spcPts val="0"/>
              </a:spcBef>
              <a:spcAft>
                <a:spcPts val="0"/>
              </a:spcAft>
              <a:buNone/>
            </a:pPr>
            <a:r>
              <a:rPr lang="en-US" sz="1800" dirty="0">
                <a:effectLst/>
                <a:ea typeface="Times New Roman" panose="02020603050405020304" pitchFamily="18" charset="0"/>
              </a:rPr>
              <a:t>Committed to framing the Illinois School of Architecture as an epicenter of design, research and innovation aimed at solving contemporary society’s most pressing challenges such as global warming, housing inequities, and sustainable communities.</a:t>
            </a:r>
          </a:p>
        </p:txBody>
      </p:sp>
    </p:spTree>
    <p:extLst>
      <p:ext uri="{BB962C8B-B14F-4D97-AF65-F5344CB8AC3E}">
        <p14:creationId xmlns:p14="http://schemas.microsoft.com/office/powerpoint/2010/main" val="3233662806"/>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17FF8-483E-164C-90B3-075EF072D002}"/>
              </a:ext>
            </a:extLst>
          </p:cNvPr>
          <p:cNvSpPr>
            <a:spLocks noGrp="1"/>
          </p:cNvSpPr>
          <p:nvPr>
            <p:ph type="title"/>
          </p:nvPr>
        </p:nvSpPr>
        <p:spPr>
          <a:xfrm>
            <a:off x="581722" y="376276"/>
            <a:ext cx="6714066" cy="1828800"/>
          </a:xfrm>
        </p:spPr>
        <p:txBody>
          <a:bodyPr>
            <a:normAutofit/>
          </a:bodyPr>
          <a:lstStyle/>
          <a:p>
            <a:pPr>
              <a:spcBef>
                <a:spcPts val="0"/>
              </a:spcBef>
            </a:pPr>
            <a:r>
              <a:rPr lang="en-US" b="1" dirty="0">
                <a:latin typeface="Architype Bold"/>
                <a:ea typeface="Calibri" panose="020F0502020204030204" pitchFamily="34" charset="0"/>
                <a:cs typeface="Times New Roman"/>
              </a:rPr>
              <a:t>Roderic Walton, AIA</a:t>
            </a:r>
            <a:endParaRPr lang="en-US" b="1" dirty="0">
              <a:effectLst/>
              <a:latin typeface="Architype Bold" pitchFamily="2" charset="77"/>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2397BA6-FECF-BA48-B734-4652C9B37322}"/>
              </a:ext>
            </a:extLst>
          </p:cNvPr>
          <p:cNvSpPr>
            <a:spLocks noGrp="1"/>
          </p:cNvSpPr>
          <p:nvPr>
            <p:ph idx="1"/>
          </p:nvPr>
        </p:nvSpPr>
        <p:spPr>
          <a:xfrm>
            <a:off x="581722" y="1915050"/>
            <a:ext cx="6254496" cy="580052"/>
          </a:xfrm>
        </p:spPr>
        <p:txBody>
          <a:bodyPr>
            <a:normAutofit fontScale="25000" lnSpcReduction="20000"/>
          </a:bodyPr>
          <a:lstStyle/>
          <a:p>
            <a:pPr marL="0" indent="0">
              <a:buNone/>
            </a:pPr>
            <a:r>
              <a:rPr lang="en-US" sz="14400" dirty="0">
                <a:effectLst/>
                <a:latin typeface="Architype Light" pitchFamily="2" charset="77"/>
                <a:ea typeface="Calibri" panose="020F0502020204030204" pitchFamily="34" charset="0"/>
                <a:cs typeface="Times New Roman" panose="02020603050405020304" pitchFamily="18" charset="0"/>
              </a:rPr>
              <a:t>Alan Madison Award</a:t>
            </a:r>
          </a:p>
          <a:p>
            <a:pPr marL="0" indent="0">
              <a:buNone/>
            </a:pPr>
            <a:r>
              <a:rPr lang="en-US" sz="11200" i="1" dirty="0">
                <a:latin typeface="Architype Light" pitchFamily="2" charset="77"/>
                <a:ea typeface="Calibri" panose="020F0502020204030204" pitchFamily="34" charset="0"/>
                <a:cs typeface="Times New Roman" panose="02020603050405020304" pitchFamily="18" charset="0"/>
              </a:rPr>
              <a:t>F</a:t>
            </a:r>
            <a:r>
              <a:rPr lang="en-US" sz="11200" i="1" dirty="0">
                <a:effectLst/>
                <a:latin typeface="Architype Light" pitchFamily="2" charset="77"/>
                <a:ea typeface="Calibri" panose="020F0502020204030204" pitchFamily="34" charset="0"/>
                <a:cs typeface="Times New Roman" panose="02020603050405020304" pitchFamily="18" charset="0"/>
              </a:rPr>
              <a:t>or Diversity Work </a:t>
            </a:r>
            <a:endParaRPr lang="en-US" sz="11200" i="1" dirty="0">
              <a:latin typeface="Architype Light" pitchFamily="2" charset="77"/>
            </a:endParaRPr>
          </a:p>
          <a:p>
            <a:pPr marL="0" indent="0">
              <a:buNone/>
            </a:pPr>
            <a:endParaRPr lang="en-US" sz="3600" dirty="0">
              <a:effectLst/>
              <a:latin typeface="Architype Light" pitchFamily="2" charset="77"/>
              <a:ea typeface="Calibri" panose="020F0502020204030204" pitchFamily="34" charset="0"/>
              <a:cs typeface="Times New Roman" panose="02020603050405020304" pitchFamily="18" charset="0"/>
            </a:endParaRPr>
          </a:p>
        </p:txBody>
      </p:sp>
      <p:pic>
        <p:nvPicPr>
          <p:cNvPr id="6" name="Picture 5" descr="A person in a brown jacket&#10;&#10;Description automatically generated">
            <a:extLst>
              <a:ext uri="{FF2B5EF4-FFF2-40B4-BE49-F238E27FC236}">
                <a16:creationId xmlns:a16="http://schemas.microsoft.com/office/drawing/2014/main" id="{7A4C1243-442A-364C-B2D1-82EC31882C5A}"/>
              </a:ext>
            </a:extLst>
          </p:cNvPr>
          <p:cNvPicPr>
            <a:picLocks noChangeAspect="1"/>
          </p:cNvPicPr>
          <p:nvPr/>
        </p:nvPicPr>
        <p:blipFill rotWithShape="1">
          <a:blip r:embed="rId2"/>
          <a:srcRect l="-1151" t="-216" r="10817" b="216"/>
          <a:stretch/>
        </p:blipFill>
        <p:spPr>
          <a:xfrm>
            <a:off x="7563417" y="10"/>
            <a:ext cx="4646316" cy="6858009"/>
          </a:xfrm>
          <a:prstGeom prst="rect">
            <a:avLst/>
          </a:prstGeom>
        </p:spPr>
      </p:pic>
      <p:sp>
        <p:nvSpPr>
          <p:cNvPr id="5" name="Content Placeholder 2">
            <a:extLst>
              <a:ext uri="{FF2B5EF4-FFF2-40B4-BE49-F238E27FC236}">
                <a16:creationId xmlns:a16="http://schemas.microsoft.com/office/drawing/2014/main" id="{BA7C95BC-0209-2A4E-8C10-DCDC68C7EBF4}"/>
              </a:ext>
            </a:extLst>
          </p:cNvPr>
          <p:cNvSpPr txBox="1">
            <a:spLocks/>
          </p:cNvSpPr>
          <p:nvPr/>
        </p:nvSpPr>
        <p:spPr>
          <a:xfrm>
            <a:off x="581722" y="3518319"/>
            <a:ext cx="6513738" cy="22727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800" dirty="0">
                <a:ea typeface="+mn-lt"/>
                <a:cs typeface="+mn-lt"/>
              </a:rPr>
              <a:t>A champion for equitable outcomes for historically disadvantaged </a:t>
            </a:r>
            <a:r>
              <a:rPr lang="en-US" sz="1800" dirty="0">
                <a:effectLst/>
                <a:ea typeface="+mn-lt"/>
                <a:cs typeface="+mn-lt"/>
              </a:rPr>
              <a:t>and </a:t>
            </a:r>
            <a:r>
              <a:rPr lang="en-US" sz="1800" dirty="0">
                <a:ea typeface="+mn-lt"/>
                <a:cs typeface="+mn-lt"/>
              </a:rPr>
              <a:t>marginalized communities</a:t>
            </a:r>
            <a:r>
              <a:rPr lang="en-US" sz="1800" dirty="0">
                <a:effectLst/>
                <a:ea typeface="+mn-lt"/>
                <a:cs typeface="+mn-lt"/>
              </a:rPr>
              <a:t> for over 25 years</a:t>
            </a:r>
            <a:r>
              <a:rPr lang="en-US" sz="1800" dirty="0">
                <a:ea typeface="+mn-lt"/>
                <a:cs typeface="+mn-lt"/>
              </a:rPr>
              <a:t>, h</a:t>
            </a:r>
            <a:r>
              <a:rPr lang="en-US" sz="1800" dirty="0">
                <a:effectLst/>
                <a:ea typeface="+mn-lt"/>
                <a:cs typeface="+mn-lt"/>
              </a:rPr>
              <a:t>is initiatives are </a:t>
            </a:r>
            <a:r>
              <a:rPr lang="en-US" sz="1800" dirty="0">
                <a:effectLst/>
                <a:ea typeface="Times New Roman" panose="02020603050405020304" pitchFamily="18" charset="0"/>
              </a:rPr>
              <a:t>a call to action for architects, advocating for enhanced engagement as agents for change.</a:t>
            </a:r>
            <a:endParaRPr lang="en-US" sz="1800" dirty="0"/>
          </a:p>
        </p:txBody>
      </p:sp>
    </p:spTree>
    <p:extLst>
      <p:ext uri="{BB962C8B-B14F-4D97-AF65-F5344CB8AC3E}">
        <p14:creationId xmlns:p14="http://schemas.microsoft.com/office/powerpoint/2010/main" val="3086537293"/>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17FF8-483E-164C-90B3-075EF072D002}"/>
              </a:ext>
            </a:extLst>
          </p:cNvPr>
          <p:cNvSpPr>
            <a:spLocks noGrp="1"/>
          </p:cNvSpPr>
          <p:nvPr>
            <p:ph type="title"/>
          </p:nvPr>
        </p:nvSpPr>
        <p:spPr>
          <a:xfrm>
            <a:off x="592874" y="365125"/>
            <a:ext cx="6254496" cy="1302310"/>
          </a:xfrm>
        </p:spPr>
        <p:txBody>
          <a:bodyPr>
            <a:normAutofit/>
          </a:bodyPr>
          <a:lstStyle/>
          <a:p>
            <a:pPr>
              <a:spcBef>
                <a:spcPts val="0"/>
              </a:spcBef>
            </a:pPr>
            <a:r>
              <a:rPr lang="en-US" b="1" dirty="0">
                <a:latin typeface="Architype Bold"/>
                <a:ea typeface="Calibri" panose="020F0502020204030204" pitchFamily="34" charset="0"/>
                <a:cs typeface="Times New Roman"/>
              </a:rPr>
              <a:t>Sheri Andrews</a:t>
            </a:r>
            <a:r>
              <a:rPr lang="en-US" b="1" dirty="0">
                <a:effectLst/>
                <a:latin typeface="Architype Bold"/>
                <a:ea typeface="Calibri" panose="020F0502020204030204" pitchFamily="34" charset="0"/>
                <a:cs typeface="Times New Roman"/>
              </a:rPr>
              <a:t>, AIA</a:t>
            </a:r>
          </a:p>
        </p:txBody>
      </p:sp>
      <p:sp>
        <p:nvSpPr>
          <p:cNvPr id="3" name="Content Placeholder 2">
            <a:extLst>
              <a:ext uri="{FF2B5EF4-FFF2-40B4-BE49-F238E27FC236}">
                <a16:creationId xmlns:a16="http://schemas.microsoft.com/office/drawing/2014/main" id="{42397BA6-FECF-BA48-B734-4652C9B37322}"/>
              </a:ext>
            </a:extLst>
          </p:cNvPr>
          <p:cNvSpPr>
            <a:spLocks noGrp="1"/>
          </p:cNvSpPr>
          <p:nvPr>
            <p:ph idx="1"/>
          </p:nvPr>
        </p:nvSpPr>
        <p:spPr>
          <a:xfrm>
            <a:off x="592874" y="1577787"/>
            <a:ext cx="5966012" cy="753037"/>
          </a:xfrm>
        </p:spPr>
        <p:txBody>
          <a:bodyPr>
            <a:noAutofit/>
          </a:bodyPr>
          <a:lstStyle/>
          <a:p>
            <a:pPr marL="0" indent="0">
              <a:buNone/>
            </a:pPr>
            <a:r>
              <a:rPr lang="en-US" sz="3600" dirty="0">
                <a:effectLst/>
                <a:latin typeface="Architype Light" pitchFamily="2" charset="77"/>
                <a:ea typeface="Calibri" panose="020F0502020204030204" pitchFamily="34" charset="0"/>
                <a:cs typeface="Times New Roman" panose="02020603050405020304" pitchFamily="18" charset="0"/>
              </a:rPr>
              <a:t>R. Buckminster Fuller Award</a:t>
            </a:r>
            <a:br>
              <a:rPr lang="en-US" sz="3600" dirty="0">
                <a:effectLst/>
                <a:latin typeface="Architype Light" pitchFamily="2" charset="77"/>
                <a:ea typeface="Calibri" panose="020F0502020204030204" pitchFamily="34" charset="0"/>
                <a:cs typeface="Times New Roman" panose="02020603050405020304" pitchFamily="18" charset="0"/>
              </a:rPr>
            </a:br>
            <a:r>
              <a:rPr lang="en-US" sz="3200" i="1" dirty="0">
                <a:effectLst/>
                <a:latin typeface="Architype Light" pitchFamily="2" charset="77"/>
                <a:ea typeface="Calibri" panose="020F0502020204030204" pitchFamily="34" charset="0"/>
                <a:cs typeface="Times New Roman" panose="02020603050405020304" pitchFamily="18" charset="0"/>
              </a:rPr>
              <a:t>For Social Good </a:t>
            </a:r>
            <a:endParaRPr lang="en-US" sz="3200" i="1" dirty="0">
              <a:latin typeface="Architype Light" pitchFamily="2" charset="77"/>
            </a:endParaRPr>
          </a:p>
        </p:txBody>
      </p:sp>
      <p:pic>
        <p:nvPicPr>
          <p:cNvPr id="6" name="Picture 5" descr="A person in a suit with her arms crossed&#10;&#10;Description automatically generated">
            <a:extLst>
              <a:ext uri="{FF2B5EF4-FFF2-40B4-BE49-F238E27FC236}">
                <a16:creationId xmlns:a16="http://schemas.microsoft.com/office/drawing/2014/main" id="{B04C85BA-0FAE-7647-A960-528D99A3F27C}"/>
              </a:ext>
            </a:extLst>
          </p:cNvPr>
          <p:cNvPicPr>
            <a:picLocks noChangeAspect="1"/>
          </p:cNvPicPr>
          <p:nvPr/>
        </p:nvPicPr>
        <p:blipFill rotWithShape="1">
          <a:blip r:embed="rId2"/>
          <a:srcRect l="13415" r="13415"/>
          <a:stretch/>
        </p:blipFill>
        <p:spPr>
          <a:xfrm>
            <a:off x="7382107" y="1"/>
            <a:ext cx="5018049" cy="6858000"/>
          </a:xfrm>
          <a:prstGeom prst="rect">
            <a:avLst/>
          </a:prstGeom>
        </p:spPr>
      </p:pic>
      <p:sp>
        <p:nvSpPr>
          <p:cNvPr id="7" name="Content Placeholder 2">
            <a:extLst>
              <a:ext uri="{FF2B5EF4-FFF2-40B4-BE49-F238E27FC236}">
                <a16:creationId xmlns:a16="http://schemas.microsoft.com/office/drawing/2014/main" id="{495B417A-FD05-2B46-B6AF-C04713867ACA}"/>
              </a:ext>
            </a:extLst>
          </p:cNvPr>
          <p:cNvSpPr txBox="1">
            <a:spLocks/>
          </p:cNvSpPr>
          <p:nvPr/>
        </p:nvSpPr>
        <p:spPr>
          <a:xfrm>
            <a:off x="592874" y="3142869"/>
            <a:ext cx="6145307" cy="337539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800" dirty="0">
                <a:ea typeface="+mn-lt"/>
                <a:cs typeface="+mn-lt"/>
              </a:rPr>
              <a:t>Her unwavering commitment </a:t>
            </a:r>
            <a:r>
              <a:rPr lang="en-US" sz="1800" dirty="0">
                <a:effectLst/>
                <a:ea typeface="+mn-lt"/>
                <a:cs typeface="+mn-lt"/>
              </a:rPr>
              <a:t>to </a:t>
            </a:r>
            <a:r>
              <a:rPr lang="en-US" sz="1800" dirty="0">
                <a:ea typeface="+mn-lt"/>
                <a:cs typeface="+mn-lt"/>
              </a:rPr>
              <a:t>maintaining rigorous design standards and her dedication </a:t>
            </a:r>
            <a:r>
              <a:rPr lang="en-US" sz="1800" dirty="0">
                <a:effectLst/>
                <a:ea typeface="+mn-lt"/>
                <a:cs typeface="+mn-lt"/>
              </a:rPr>
              <a:t>to </a:t>
            </a:r>
            <a:r>
              <a:rPr lang="en-US" sz="1800" dirty="0">
                <a:ea typeface="+mn-lt"/>
                <a:cs typeface="+mn-lt"/>
              </a:rPr>
              <a:t>serving the Chicago community, along with empowering our internal firm community have made her a true leader</a:t>
            </a:r>
            <a:r>
              <a:rPr lang="en-US" sz="1800" dirty="0">
                <a:effectLst/>
                <a:ea typeface="+mn-lt"/>
                <a:cs typeface="+mn-lt"/>
              </a:rPr>
              <a:t>.</a:t>
            </a:r>
            <a:endParaRPr lang="en-US" sz="1800" dirty="0">
              <a:ea typeface="+mn-lt"/>
              <a:cs typeface="+mn-lt"/>
            </a:endParaRPr>
          </a:p>
        </p:txBody>
      </p:sp>
    </p:spTree>
    <p:extLst>
      <p:ext uri="{BB962C8B-B14F-4D97-AF65-F5344CB8AC3E}">
        <p14:creationId xmlns:p14="http://schemas.microsoft.com/office/powerpoint/2010/main" val="4240375221"/>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17FF8-483E-164C-90B3-075EF072D002}"/>
              </a:ext>
            </a:extLst>
          </p:cNvPr>
          <p:cNvSpPr>
            <a:spLocks noGrp="1"/>
          </p:cNvSpPr>
          <p:nvPr>
            <p:ph type="title"/>
          </p:nvPr>
        </p:nvSpPr>
        <p:spPr>
          <a:xfrm>
            <a:off x="592874" y="365125"/>
            <a:ext cx="6254496" cy="1302310"/>
          </a:xfrm>
        </p:spPr>
        <p:txBody>
          <a:bodyPr>
            <a:normAutofit/>
          </a:bodyPr>
          <a:lstStyle/>
          <a:p>
            <a:pPr>
              <a:spcBef>
                <a:spcPts val="0"/>
              </a:spcBef>
            </a:pPr>
            <a:r>
              <a:rPr lang="en-US" b="1" dirty="0">
                <a:latin typeface="Architype Bold"/>
                <a:ea typeface="Calibri" panose="020F0502020204030204" pitchFamily="34" charset="0"/>
                <a:cs typeface="Times New Roman"/>
              </a:rPr>
              <a:t>Peter Exley</a:t>
            </a:r>
            <a:r>
              <a:rPr lang="en-US" b="1" dirty="0">
                <a:effectLst/>
                <a:latin typeface="Architype Bold"/>
                <a:ea typeface="Calibri" panose="020F0502020204030204" pitchFamily="34" charset="0"/>
                <a:cs typeface="Times New Roman"/>
              </a:rPr>
              <a:t>, FAIA</a:t>
            </a:r>
          </a:p>
        </p:txBody>
      </p:sp>
      <p:sp>
        <p:nvSpPr>
          <p:cNvPr id="3" name="Content Placeholder 2">
            <a:extLst>
              <a:ext uri="{FF2B5EF4-FFF2-40B4-BE49-F238E27FC236}">
                <a16:creationId xmlns:a16="http://schemas.microsoft.com/office/drawing/2014/main" id="{42397BA6-FECF-BA48-B734-4652C9B37322}"/>
              </a:ext>
            </a:extLst>
          </p:cNvPr>
          <p:cNvSpPr>
            <a:spLocks noGrp="1"/>
          </p:cNvSpPr>
          <p:nvPr>
            <p:ph idx="1"/>
          </p:nvPr>
        </p:nvSpPr>
        <p:spPr>
          <a:xfrm>
            <a:off x="592874" y="1577787"/>
            <a:ext cx="5966012" cy="753037"/>
          </a:xfrm>
        </p:spPr>
        <p:txBody>
          <a:bodyPr>
            <a:noAutofit/>
          </a:bodyPr>
          <a:lstStyle/>
          <a:p>
            <a:pPr marL="0" indent="0">
              <a:buNone/>
            </a:pPr>
            <a:r>
              <a:rPr lang="en-US" sz="3600" b="1" dirty="0">
                <a:effectLst/>
                <a:latin typeface="Architype Light" pitchFamily="2" charset="77"/>
                <a:ea typeface="Calibri" panose="020F0502020204030204" pitchFamily="34" charset="0"/>
                <a:cs typeface="Times New Roman" panose="02020603050405020304" pitchFamily="18" charset="0"/>
              </a:rPr>
              <a:t>Gold Medal for Outstanding Lifetime Service </a:t>
            </a:r>
            <a:endParaRPr lang="en-US" sz="3600" i="1" dirty="0">
              <a:latin typeface="Architype Light" pitchFamily="2" charset="77"/>
            </a:endParaRPr>
          </a:p>
        </p:txBody>
      </p:sp>
      <p:pic>
        <p:nvPicPr>
          <p:cNvPr id="6" name="Picture 5" descr="A person in a suit and tie&#10;&#10;Description automatically generated">
            <a:extLst>
              <a:ext uri="{FF2B5EF4-FFF2-40B4-BE49-F238E27FC236}">
                <a16:creationId xmlns:a16="http://schemas.microsoft.com/office/drawing/2014/main" id="{B04C85BA-0FAE-7647-A960-528D99A3F27C}"/>
              </a:ext>
            </a:extLst>
          </p:cNvPr>
          <p:cNvPicPr>
            <a:picLocks noChangeAspect="1"/>
          </p:cNvPicPr>
          <p:nvPr/>
        </p:nvPicPr>
        <p:blipFill>
          <a:blip r:embed="rId2"/>
          <a:srcRect l="25695" r="25695"/>
          <a:stretch/>
        </p:blipFill>
        <p:spPr>
          <a:xfrm>
            <a:off x="7382107" y="1"/>
            <a:ext cx="5018049" cy="6858000"/>
          </a:xfrm>
          <a:prstGeom prst="rect">
            <a:avLst/>
          </a:prstGeom>
        </p:spPr>
      </p:pic>
      <p:sp>
        <p:nvSpPr>
          <p:cNvPr id="4" name="TextBox 3">
            <a:extLst>
              <a:ext uri="{FF2B5EF4-FFF2-40B4-BE49-F238E27FC236}">
                <a16:creationId xmlns:a16="http://schemas.microsoft.com/office/drawing/2014/main" id="{00DEBB4E-2432-512C-CE17-786E0FECD430}"/>
              </a:ext>
            </a:extLst>
          </p:cNvPr>
          <p:cNvSpPr txBox="1"/>
          <p:nvPr/>
        </p:nvSpPr>
        <p:spPr>
          <a:xfrm>
            <a:off x="594360" y="2842260"/>
            <a:ext cx="6459220"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Peter Exley’s professional career has been committed to an equitable and inclusive built environment for children, families, and communities. </a:t>
            </a:r>
          </a:p>
          <a:p>
            <a:endParaRPr lang="en-US" b="1" dirty="0">
              <a:ea typeface="+mn-lt"/>
              <a:cs typeface="+mn-lt"/>
            </a:endParaRPr>
          </a:p>
          <a:p>
            <a:r>
              <a:rPr lang="en-US" i="1" dirty="0">
                <a:solidFill>
                  <a:srgbClr val="D5D5D5"/>
                </a:solidFill>
                <a:ea typeface="+mn-lt"/>
                <a:cs typeface="+mn-lt"/>
              </a:rPr>
              <a:t>"Peter sets the standard for what a successful career in architecture should look like – one that is focused on joy, giving, beauty, humor, and making the world a better place in every way that you can, whenever and wherever, sometimes by simply just being present. Peter’s humanity is inspiring and I’m lucky to call him a part‐time mentor and a full‐time friend."</a:t>
            </a:r>
            <a:endParaRPr lang="en-US" i="1" dirty="0"/>
          </a:p>
        </p:txBody>
      </p:sp>
    </p:spTree>
    <p:extLst>
      <p:ext uri="{BB962C8B-B14F-4D97-AF65-F5344CB8AC3E}">
        <p14:creationId xmlns:p14="http://schemas.microsoft.com/office/powerpoint/2010/main" val="1964673024"/>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BFC53-9DA3-F744-A9B1-C9459A2AAD0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D5FC31F-CE9D-8144-9580-D606B89225C7}"/>
              </a:ext>
            </a:extLst>
          </p:cNvPr>
          <p:cNvSpPr>
            <a:spLocks noGrp="1"/>
          </p:cNvSpPr>
          <p:nvPr>
            <p:ph type="subTitle" idx="1"/>
          </p:nvPr>
        </p:nvSpPr>
        <p:spPr/>
        <p:txBody>
          <a:bodyPr/>
          <a:lstStyle/>
          <a:p>
            <a:endParaRPr lang="en-US"/>
          </a:p>
        </p:txBody>
      </p:sp>
      <p:sp>
        <p:nvSpPr>
          <p:cNvPr id="6" name="Rectangle 5">
            <a:extLst>
              <a:ext uri="{FF2B5EF4-FFF2-40B4-BE49-F238E27FC236}">
                <a16:creationId xmlns:a16="http://schemas.microsoft.com/office/drawing/2014/main" id="{D25300FE-489B-A14F-842B-BA76FA1C67D6}"/>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1A8501-1623-FB45-8324-43C39CD7872A}"/>
              </a:ext>
            </a:extLst>
          </p:cNvPr>
          <p:cNvSpPr/>
          <p:nvPr/>
        </p:nvSpPr>
        <p:spPr>
          <a:xfrm>
            <a:off x="-194872" y="-104931"/>
            <a:ext cx="12651698" cy="7240249"/>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85DF4FC-8227-1441-BFB5-BA3521E2A8D8}"/>
              </a:ext>
            </a:extLst>
          </p:cNvPr>
          <p:cNvSpPr txBox="1"/>
          <p:nvPr/>
        </p:nvSpPr>
        <p:spPr>
          <a:xfrm>
            <a:off x="1061345" y="4054362"/>
            <a:ext cx="10731493" cy="1600438"/>
          </a:xfrm>
          <a:prstGeom prst="rect">
            <a:avLst/>
          </a:prstGeom>
          <a:noFill/>
        </p:spPr>
        <p:txBody>
          <a:bodyPr wrap="square" lIns="91440" tIns="45720" rIns="91440" bIns="45720" rtlCol="0" anchor="t">
            <a:spAutoFit/>
          </a:bodyPr>
          <a:lstStyle/>
          <a:p>
            <a:r>
              <a:rPr lang="en-US" sz="6600" dirty="0">
                <a:solidFill>
                  <a:schemeClr val="bg1"/>
                </a:solidFill>
                <a:latin typeface="Architype Bold"/>
              </a:rPr>
              <a:t>2023 Honor Awards</a:t>
            </a:r>
            <a:br>
              <a:rPr lang="en-US" sz="6000" dirty="0">
                <a:latin typeface="Architype Bold" panose="020103030401010D0103" pitchFamily="2" charset="77"/>
              </a:rPr>
            </a:br>
            <a:r>
              <a:rPr lang="en-US" sz="3200" b="1" dirty="0">
                <a:solidFill>
                  <a:schemeClr val="bg1"/>
                </a:solidFill>
                <a:latin typeface="Architype Light"/>
              </a:rPr>
              <a:t>A Celebration of Better Illinois Communities by Design</a:t>
            </a:r>
            <a:endParaRPr lang="en-US" sz="3200" dirty="0">
              <a:solidFill>
                <a:schemeClr val="bg1"/>
              </a:solidFill>
              <a:latin typeface="Architype Light"/>
            </a:endParaRPr>
          </a:p>
        </p:txBody>
      </p:sp>
      <p:pic>
        <p:nvPicPr>
          <p:cNvPr id="12" name="Picture 11">
            <a:extLst>
              <a:ext uri="{FF2B5EF4-FFF2-40B4-BE49-F238E27FC236}">
                <a16:creationId xmlns:a16="http://schemas.microsoft.com/office/drawing/2014/main" id="{3561DB40-015C-AB42-BD94-90A8E15966F0}"/>
              </a:ext>
            </a:extLst>
          </p:cNvPr>
          <p:cNvPicPr>
            <a:picLocks noChangeAspect="1"/>
          </p:cNvPicPr>
          <p:nvPr/>
        </p:nvPicPr>
        <p:blipFill>
          <a:blip r:embed="rId2"/>
          <a:stretch>
            <a:fillRect/>
          </a:stretch>
        </p:blipFill>
        <p:spPr>
          <a:xfrm>
            <a:off x="688687" y="1801524"/>
            <a:ext cx="3887563" cy="2004227"/>
          </a:xfrm>
          <a:prstGeom prst="rect">
            <a:avLst/>
          </a:prstGeom>
        </p:spPr>
      </p:pic>
    </p:spTree>
    <p:extLst>
      <p:ext uri="{BB962C8B-B14F-4D97-AF65-F5344CB8AC3E}">
        <p14:creationId xmlns:p14="http://schemas.microsoft.com/office/powerpoint/2010/main" val="2960362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People sitting on a patio with a fire pit&#10;&#10;Description automatically generated">
            <a:extLst>
              <a:ext uri="{FF2B5EF4-FFF2-40B4-BE49-F238E27FC236}">
                <a16:creationId xmlns:a16="http://schemas.microsoft.com/office/drawing/2014/main" id="{9D956327-02A1-4E48-B121-6090A449351E}"/>
              </a:ext>
            </a:extLst>
          </p:cNvPr>
          <p:cNvPicPr>
            <a:picLocks noChangeAspect="1"/>
          </p:cNvPicPr>
          <p:nvPr/>
        </p:nvPicPr>
        <p:blipFill>
          <a:blip r:embed="rId2"/>
          <a:srcRect l="5922" r="5922"/>
          <a:stretch/>
        </p:blipFill>
        <p:spPr>
          <a:xfrm>
            <a:off x="3803374" y="-1"/>
            <a:ext cx="8507895" cy="6858001"/>
          </a:xfrm>
          <a:prstGeom prst="rect">
            <a:avLst/>
          </a:prstGeom>
        </p:spPr>
      </p:pic>
      <p:sp>
        <p:nvSpPr>
          <p:cNvPr id="31" name="Freeform: Shape 3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DE17FF8-483E-164C-90B3-075EF072D002}"/>
              </a:ext>
            </a:extLst>
          </p:cNvPr>
          <p:cNvSpPr>
            <a:spLocks noGrp="1"/>
          </p:cNvSpPr>
          <p:nvPr>
            <p:ph type="title"/>
          </p:nvPr>
        </p:nvSpPr>
        <p:spPr>
          <a:xfrm>
            <a:off x="532192" y="1121548"/>
            <a:ext cx="6036762" cy="1325563"/>
          </a:xfrm>
        </p:spPr>
        <p:txBody>
          <a:bodyPr>
            <a:noAutofit/>
          </a:bodyPr>
          <a:lstStyle/>
          <a:p>
            <a:pPr>
              <a:spcBef>
                <a:spcPts val="0"/>
              </a:spcBef>
            </a:pPr>
            <a:r>
              <a:rPr lang="en-US" b="1" dirty="0">
                <a:latin typeface="Architype Bold"/>
                <a:cs typeface="Times New Roman"/>
              </a:rPr>
              <a:t>Tribune Tower Conversion</a:t>
            </a:r>
            <a:endParaRPr lang="en-US" b="1" dirty="0">
              <a:latin typeface="Architype Bold"/>
              <a:ea typeface="Calibri Light"/>
              <a:cs typeface="Times New Roman"/>
            </a:endParaRPr>
          </a:p>
        </p:txBody>
      </p:sp>
      <p:sp>
        <p:nvSpPr>
          <p:cNvPr id="3" name="Content Placeholder 2">
            <a:extLst>
              <a:ext uri="{FF2B5EF4-FFF2-40B4-BE49-F238E27FC236}">
                <a16:creationId xmlns:a16="http://schemas.microsoft.com/office/drawing/2014/main" id="{42397BA6-FECF-BA48-B734-4652C9B37322}"/>
              </a:ext>
            </a:extLst>
          </p:cNvPr>
          <p:cNvSpPr>
            <a:spLocks noGrp="1"/>
          </p:cNvSpPr>
          <p:nvPr>
            <p:ph idx="1"/>
          </p:nvPr>
        </p:nvSpPr>
        <p:spPr>
          <a:xfrm>
            <a:off x="532192" y="2691764"/>
            <a:ext cx="4562322" cy="794235"/>
          </a:xfrm>
        </p:spPr>
        <p:txBody>
          <a:bodyPr>
            <a:noAutofit/>
          </a:bodyPr>
          <a:lstStyle/>
          <a:p>
            <a:pPr marL="0" marR="0" indent="0">
              <a:spcBef>
                <a:spcPts val="0"/>
              </a:spcBef>
              <a:spcAft>
                <a:spcPts val="0"/>
              </a:spcAft>
              <a:buNone/>
            </a:pPr>
            <a:r>
              <a:rPr lang="en-US" dirty="0">
                <a:effectLst/>
                <a:latin typeface="Architype Light" pitchFamily="2" charset="77"/>
                <a:ea typeface="Calibri" panose="020F0502020204030204" pitchFamily="34" charset="0"/>
                <a:cs typeface="Times New Roman" panose="02020603050405020304" pitchFamily="18" charset="0"/>
              </a:rPr>
              <a:t>For Excellence in Historic Preservation - Project construction value $5 million and above</a:t>
            </a:r>
            <a:endParaRPr lang="en-US" dirty="0">
              <a:latin typeface="Architype Light" pitchFamily="2" charset="77"/>
              <a:cs typeface="Arial" panose="020B0604020202020204" pitchFamily="34" charset="0"/>
            </a:endParaRPr>
          </a:p>
        </p:txBody>
      </p:sp>
      <p:sp>
        <p:nvSpPr>
          <p:cNvPr id="8" name="TextBox 7">
            <a:extLst>
              <a:ext uri="{FF2B5EF4-FFF2-40B4-BE49-F238E27FC236}">
                <a16:creationId xmlns:a16="http://schemas.microsoft.com/office/drawing/2014/main" id="{F5E99D1C-E74A-4DE5-37F7-032E4A07226D}"/>
              </a:ext>
            </a:extLst>
          </p:cNvPr>
          <p:cNvSpPr txBox="1"/>
          <p:nvPr/>
        </p:nvSpPr>
        <p:spPr>
          <a:xfrm>
            <a:off x="532192" y="4940665"/>
            <a:ext cx="3887408" cy="1077218"/>
          </a:xfrm>
          <a:prstGeom prst="rect">
            <a:avLst/>
          </a:prstGeom>
          <a:noFill/>
        </p:spPr>
        <p:txBody>
          <a:bodyPr wrap="square" lIns="91440" tIns="45720" rIns="91440" bIns="45720" anchor="t">
            <a:spAutoFit/>
          </a:bodyPr>
          <a:lstStyle/>
          <a:p>
            <a:r>
              <a:rPr lang="en-US" sz="1600" dirty="0">
                <a:solidFill>
                  <a:srgbClr val="D5D5D5"/>
                </a:solidFill>
                <a:ea typeface="+mn-lt"/>
                <a:cs typeface="+mn-lt"/>
              </a:rPr>
              <a:t>"A meaningful change of use </a:t>
            </a:r>
            <a:r>
              <a:rPr lang="en-US" sz="1600" dirty="0">
                <a:solidFill>
                  <a:srgbClr val="D5D5D5"/>
                </a:solidFill>
                <a:effectLst/>
                <a:ea typeface="+mn-lt"/>
                <a:cs typeface="+mn-lt"/>
              </a:rPr>
              <a:t>and </a:t>
            </a:r>
            <a:r>
              <a:rPr lang="en-US" sz="1600" dirty="0">
                <a:solidFill>
                  <a:srgbClr val="D5D5D5"/>
                </a:solidFill>
                <a:ea typeface="+mn-lt"/>
                <a:cs typeface="+mn-lt"/>
              </a:rPr>
              <a:t>deconstruction </a:t>
            </a:r>
            <a:r>
              <a:rPr lang="en-US" sz="1600" dirty="0">
                <a:solidFill>
                  <a:srgbClr val="D5D5D5"/>
                </a:solidFill>
                <a:effectLst/>
                <a:ea typeface="+mn-lt"/>
                <a:cs typeface="+mn-lt"/>
              </a:rPr>
              <a:t>of </a:t>
            </a:r>
            <a:r>
              <a:rPr lang="en-US" sz="1600" dirty="0">
                <a:solidFill>
                  <a:srgbClr val="D5D5D5"/>
                </a:solidFill>
                <a:ea typeface="+mn-lt"/>
                <a:cs typeface="+mn-lt"/>
              </a:rPr>
              <a:t>the Tribune Building</a:t>
            </a:r>
            <a:r>
              <a:rPr lang="en-US" sz="1600" dirty="0">
                <a:solidFill>
                  <a:srgbClr val="D5D5D5"/>
                </a:solidFill>
                <a:effectLst/>
                <a:ea typeface="+mn-lt"/>
                <a:cs typeface="+mn-lt"/>
              </a:rPr>
              <a:t>," </a:t>
            </a:r>
            <a:r>
              <a:rPr lang="en-US" sz="1600" dirty="0">
                <a:solidFill>
                  <a:srgbClr val="D5D5D5"/>
                </a:solidFill>
                <a:ea typeface="+mn-lt"/>
                <a:cs typeface="+mn-lt"/>
              </a:rPr>
              <a:t>one juror </a:t>
            </a:r>
            <a:r>
              <a:rPr lang="en-US" sz="1600" dirty="0">
                <a:solidFill>
                  <a:srgbClr val="D5D5D5"/>
                </a:solidFill>
                <a:effectLst/>
                <a:ea typeface="+mn-lt"/>
                <a:cs typeface="+mn-lt"/>
              </a:rPr>
              <a:t>said. "</a:t>
            </a:r>
            <a:r>
              <a:rPr lang="en-US" sz="1600" dirty="0">
                <a:solidFill>
                  <a:srgbClr val="D5D5D5"/>
                </a:solidFill>
                <a:ea typeface="+mn-lt"/>
                <a:cs typeface="+mn-lt"/>
              </a:rPr>
              <a:t>Hope to see more of this brand of urban renewal in </a:t>
            </a:r>
            <a:r>
              <a:rPr lang="en-US" sz="1600" dirty="0">
                <a:solidFill>
                  <a:srgbClr val="D5D5D5"/>
                </a:solidFill>
                <a:effectLst/>
                <a:ea typeface="+mn-lt"/>
                <a:cs typeface="+mn-lt"/>
              </a:rPr>
              <a:t>the </a:t>
            </a:r>
            <a:r>
              <a:rPr lang="en-US" sz="1600" dirty="0">
                <a:solidFill>
                  <a:srgbClr val="D5D5D5"/>
                </a:solidFill>
                <a:ea typeface="+mn-lt"/>
                <a:cs typeface="+mn-lt"/>
              </a:rPr>
              <a:t>future."</a:t>
            </a:r>
            <a:endParaRPr lang="en-US" sz="1600" dirty="0"/>
          </a:p>
        </p:txBody>
      </p:sp>
    </p:spTree>
    <p:extLst>
      <p:ext uri="{BB962C8B-B14F-4D97-AF65-F5344CB8AC3E}">
        <p14:creationId xmlns:p14="http://schemas.microsoft.com/office/powerpoint/2010/main" val="360509913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group of people standing on a balcony with chairs and a large clock tower in the background&#10;&#10;Description automatically generated">
            <a:extLst>
              <a:ext uri="{FF2B5EF4-FFF2-40B4-BE49-F238E27FC236}">
                <a16:creationId xmlns:a16="http://schemas.microsoft.com/office/drawing/2014/main" id="{9D956327-02A1-4E48-B121-6090A449351E}"/>
              </a:ext>
            </a:extLst>
          </p:cNvPr>
          <p:cNvPicPr>
            <a:picLocks noChangeAspect="1"/>
          </p:cNvPicPr>
          <p:nvPr/>
        </p:nvPicPr>
        <p:blipFill rotWithShape="1">
          <a:blip r:embed="rId2"/>
          <a:srcRect t="5978" b="5978"/>
          <a:stretch/>
        </p:blipFill>
        <p:spPr>
          <a:xfrm>
            <a:off x="0" y="0"/>
            <a:ext cx="12192001" cy="6858000"/>
          </a:xfrm>
          <a:prstGeom prst="rect">
            <a:avLst/>
          </a:prstGeom>
        </p:spPr>
      </p:pic>
    </p:spTree>
    <p:extLst>
      <p:ext uri="{BB962C8B-B14F-4D97-AF65-F5344CB8AC3E}">
        <p14:creationId xmlns:p14="http://schemas.microsoft.com/office/powerpoint/2010/main" val="309924537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7F74D748-CC6D-DF42-9A43-D73EAF3E5DC3}"/>
              </a:ext>
            </a:extLst>
          </p:cNvPr>
          <p:cNvSpPr/>
          <p:nvPr/>
        </p:nvSpPr>
        <p:spPr>
          <a:xfrm>
            <a:off x="13648" y="13170"/>
            <a:ext cx="12192000" cy="68584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E6BA8537-6FCE-EC4A-B5ED-914FA485E06D}"/>
              </a:ext>
            </a:extLst>
          </p:cNvPr>
          <p:cNvSpPr/>
          <p:nvPr/>
        </p:nvSpPr>
        <p:spPr>
          <a:xfrm>
            <a:off x="704437" y="527967"/>
            <a:ext cx="5992391" cy="5840317"/>
          </a:xfrm>
          <a:prstGeom prst="rect">
            <a:avLst/>
          </a:prstGeom>
        </p:spPr>
        <p:txBody>
          <a:bodyPr wrap="square" lIns="91440" tIns="45720" rIns="91440" bIns="45720" anchor="t">
            <a:spAutoFit/>
          </a:bodyPr>
          <a:lstStyle/>
          <a:p>
            <a:r>
              <a:rPr lang="en-US" sz="2400" b="1" dirty="0">
                <a:effectLst/>
                <a:latin typeface="Calibri"/>
                <a:ea typeface="Calibri"/>
                <a:cs typeface="Times New Roman"/>
              </a:rPr>
              <a:t>Project team includes:</a:t>
            </a:r>
            <a:r>
              <a:rPr lang="en-US" sz="2400" b="1" dirty="0">
                <a:latin typeface="Calibri"/>
                <a:ea typeface="Calibri"/>
                <a:cs typeface="Times New Roman"/>
              </a:rPr>
              <a:t> </a:t>
            </a:r>
            <a:endParaRPr lang="en-US" dirty="0"/>
          </a:p>
          <a:p>
            <a:endParaRPr lang="en-US" sz="2400" b="1" dirty="0">
              <a:ea typeface="+mn-lt"/>
              <a:cs typeface="Times New Roman"/>
            </a:endParaRPr>
          </a:p>
          <a:p>
            <a:pPr>
              <a:lnSpc>
                <a:spcPct val="150000"/>
              </a:lnSpc>
            </a:pPr>
            <a:r>
              <a:rPr lang="en-US" sz="1600" b="1" dirty="0">
                <a:solidFill>
                  <a:srgbClr val="FFFFFF"/>
                </a:solidFill>
                <a:ea typeface="+mn-lt"/>
                <a:cs typeface="Times New Roman"/>
              </a:rPr>
              <a:t>Architect of Record: Solomon </a:t>
            </a:r>
            <a:r>
              <a:rPr lang="en-US" sz="1600" b="1" dirty="0" err="1">
                <a:solidFill>
                  <a:srgbClr val="FFFFFF"/>
                </a:solidFill>
                <a:ea typeface="+mn-lt"/>
                <a:cs typeface="Times New Roman"/>
              </a:rPr>
              <a:t>Cordwell</a:t>
            </a:r>
            <a:r>
              <a:rPr lang="en-US" sz="1600" b="1" dirty="0">
                <a:solidFill>
                  <a:srgbClr val="FFFFFF"/>
                </a:solidFill>
                <a:ea typeface="+mn-lt"/>
                <a:cs typeface="Times New Roman"/>
              </a:rPr>
              <a:t> </a:t>
            </a:r>
            <a:r>
              <a:rPr lang="en-US" sz="1600" b="1" dirty="0" err="1">
                <a:solidFill>
                  <a:srgbClr val="FFFFFF"/>
                </a:solidFill>
                <a:ea typeface="+mn-lt"/>
                <a:cs typeface="Times New Roman"/>
              </a:rPr>
              <a:t>Buenz</a:t>
            </a:r>
            <a:r>
              <a:rPr lang="en-US" sz="1600" b="1" dirty="0">
                <a:solidFill>
                  <a:srgbClr val="FFFFFF"/>
                </a:solidFill>
                <a:ea typeface="+mn-lt"/>
                <a:cs typeface="Times New Roman"/>
              </a:rPr>
              <a:t> (SCB), </a:t>
            </a:r>
          </a:p>
          <a:p>
            <a:pPr>
              <a:lnSpc>
                <a:spcPct val="150000"/>
              </a:lnSpc>
            </a:pPr>
            <a:r>
              <a:rPr lang="en-US" sz="1600" b="1" dirty="0">
                <a:solidFill>
                  <a:srgbClr val="FFFFFF"/>
                </a:solidFill>
                <a:ea typeface="+mn-lt"/>
                <a:cs typeface="Times New Roman"/>
              </a:rPr>
              <a:t>Steven Hubbard, AIA</a:t>
            </a:r>
          </a:p>
          <a:p>
            <a:r>
              <a:rPr lang="en-US" sz="1600" b="1" dirty="0">
                <a:ea typeface="+mn-lt"/>
                <a:cs typeface="+mn-lt"/>
              </a:rPr>
              <a:t>-Architect: Vinci/Hamp Architects, Inc., Philip Hamp, FAIA</a:t>
            </a:r>
          </a:p>
          <a:p>
            <a:pPr>
              <a:lnSpc>
                <a:spcPct val="150000"/>
              </a:lnSpc>
            </a:pPr>
            <a:r>
              <a:rPr lang="en-US" sz="1600" b="1" dirty="0">
                <a:latin typeface="Calibri"/>
                <a:ea typeface="Calibri" panose="020F0502020204030204"/>
                <a:cs typeface="Arial"/>
              </a:rPr>
              <a:t>-David Paoli</a:t>
            </a:r>
            <a:endParaRPr lang="en-US" sz="1600" dirty="0">
              <a:latin typeface="Calibri"/>
              <a:ea typeface="Calibri" panose="020F0502020204030204"/>
              <a:cs typeface="Arial"/>
            </a:endParaRPr>
          </a:p>
          <a:p>
            <a:pPr>
              <a:lnSpc>
                <a:spcPct val="150000"/>
              </a:lnSpc>
            </a:pPr>
            <a:r>
              <a:rPr lang="en-US" sz="1600" b="1" dirty="0">
                <a:latin typeface="Calibri"/>
                <a:ea typeface="Calibri" panose="020F0502020204030204"/>
                <a:cs typeface="Arial"/>
              </a:rPr>
              <a:t>-Shriner Acoustics</a:t>
            </a:r>
            <a:endParaRPr lang="en-US" sz="1600" dirty="0">
              <a:latin typeface="Calibri"/>
              <a:ea typeface="Calibri" panose="020F0502020204030204"/>
              <a:cs typeface="Arial"/>
            </a:endParaRPr>
          </a:p>
          <a:p>
            <a:pPr>
              <a:lnSpc>
                <a:spcPct val="150000"/>
              </a:lnSpc>
            </a:pPr>
            <a:r>
              <a:rPr lang="en-US" sz="1600" b="1" dirty="0">
                <a:latin typeface="Calibri"/>
                <a:ea typeface="Calibri" panose="020F0502020204030204"/>
                <a:cs typeface="Arial"/>
              </a:rPr>
              <a:t>-Laura Shafer</a:t>
            </a:r>
            <a:endParaRPr lang="en-US" sz="1600" dirty="0">
              <a:latin typeface="Calibri"/>
              <a:ea typeface="Calibri" panose="020F0502020204030204"/>
              <a:cs typeface="Arial"/>
            </a:endParaRPr>
          </a:p>
          <a:p>
            <a:pPr>
              <a:lnSpc>
                <a:spcPct val="150000"/>
              </a:lnSpc>
            </a:pPr>
            <a:r>
              <a:rPr lang="en-US" sz="1600" b="1" dirty="0">
                <a:latin typeface="Calibri"/>
                <a:ea typeface="Calibri" panose="020F0502020204030204"/>
                <a:cs typeface="Arial"/>
              </a:rPr>
              <a:t>-Ray Volk</a:t>
            </a:r>
            <a:endParaRPr lang="en-US" sz="1600" dirty="0">
              <a:latin typeface="Calibri"/>
              <a:ea typeface="Calibri" panose="020F0502020204030204"/>
              <a:cs typeface="Arial"/>
            </a:endParaRPr>
          </a:p>
          <a:p>
            <a:pPr>
              <a:lnSpc>
                <a:spcPct val="150000"/>
              </a:lnSpc>
            </a:pPr>
            <a:r>
              <a:rPr lang="en-US" sz="1600" b="1" dirty="0">
                <a:latin typeface="Calibri"/>
                <a:ea typeface="Calibri" panose="020F0502020204030204"/>
                <a:cs typeface="Arial"/>
              </a:rPr>
              <a:t>-Ryan Schommer</a:t>
            </a:r>
            <a:endParaRPr lang="en-US" sz="1600" dirty="0">
              <a:latin typeface="Calibri"/>
              <a:ea typeface="Calibri" panose="020F0502020204030204"/>
              <a:cs typeface="Calibri" panose="020F0502020204030204"/>
            </a:endParaRPr>
          </a:p>
          <a:p>
            <a:pPr>
              <a:lnSpc>
                <a:spcPct val="150000"/>
              </a:lnSpc>
            </a:pPr>
            <a:r>
              <a:rPr lang="en-US" sz="1600" b="1" dirty="0">
                <a:ea typeface="Calibri" panose="020F0502020204030204"/>
                <a:cs typeface="Times New Roman"/>
              </a:rPr>
              <a:t>-Landscape Architect: Bradley McCauley</a:t>
            </a:r>
          </a:p>
          <a:p>
            <a:pPr>
              <a:lnSpc>
                <a:spcPct val="150000"/>
              </a:lnSpc>
            </a:pPr>
            <a:r>
              <a:rPr lang="en-US" sz="1600" b="1" dirty="0">
                <a:ea typeface="+mn-lt"/>
                <a:cs typeface="+mn-lt"/>
              </a:rPr>
              <a:t>-Owner: Lee Golub</a:t>
            </a:r>
          </a:p>
          <a:p>
            <a:pPr>
              <a:lnSpc>
                <a:spcPct val="150000"/>
              </a:lnSpc>
            </a:pPr>
            <a:r>
              <a:rPr lang="en-US" sz="1600" b="1" dirty="0">
                <a:ea typeface="+mn-lt"/>
                <a:cs typeface="+mn-lt"/>
              </a:rPr>
              <a:t>-Owner: CIM</a:t>
            </a:r>
            <a:endParaRPr lang="en-US" dirty="0"/>
          </a:p>
          <a:p>
            <a:pPr>
              <a:lnSpc>
                <a:spcPct val="150000"/>
              </a:lnSpc>
            </a:pPr>
            <a:r>
              <a:rPr lang="en-US" sz="1600" b="1" dirty="0">
                <a:ea typeface="Calibri" panose="020F0502020204030204"/>
                <a:cs typeface="Times New Roman"/>
              </a:rPr>
              <a:t>-Structural Engineer: Roger Reckers</a:t>
            </a:r>
          </a:p>
          <a:p>
            <a:pPr>
              <a:lnSpc>
                <a:spcPct val="150000"/>
              </a:lnSpc>
            </a:pPr>
            <a:r>
              <a:rPr lang="en-US" sz="1600" b="1" dirty="0">
                <a:ea typeface="Calibri" panose="020F0502020204030204"/>
                <a:cs typeface="Times New Roman"/>
              </a:rPr>
              <a:t>-Mechanical Engineer: Matthew Swanson</a:t>
            </a:r>
          </a:p>
          <a:p>
            <a:pPr>
              <a:lnSpc>
                <a:spcPct val="150000"/>
              </a:lnSpc>
            </a:pPr>
            <a:r>
              <a:rPr lang="en-US" sz="1600" b="1" dirty="0">
                <a:ea typeface="Calibri" panose="020F0502020204030204"/>
                <a:cs typeface="Times New Roman"/>
              </a:rPr>
              <a:t>-General Contractor: Brian Lucas</a:t>
            </a:r>
          </a:p>
        </p:txBody>
      </p:sp>
      <p:pic>
        <p:nvPicPr>
          <p:cNvPr id="3" name="Picture 2" descr="A group of people sitting on benches in front of a building&#10;&#10;Description automatically generated">
            <a:extLst>
              <a:ext uri="{FF2B5EF4-FFF2-40B4-BE49-F238E27FC236}">
                <a16:creationId xmlns:a16="http://schemas.microsoft.com/office/drawing/2014/main" id="{BFE55588-D8E4-4593-495E-7578FBEE5538}"/>
              </a:ext>
            </a:extLst>
          </p:cNvPr>
          <p:cNvPicPr>
            <a:picLocks noChangeAspect="1"/>
          </p:cNvPicPr>
          <p:nvPr/>
        </p:nvPicPr>
        <p:blipFill>
          <a:blip r:embed="rId2"/>
          <a:stretch>
            <a:fillRect/>
          </a:stretch>
        </p:blipFill>
        <p:spPr>
          <a:xfrm>
            <a:off x="6805805" y="0"/>
            <a:ext cx="5384314" cy="6862916"/>
          </a:xfrm>
          <a:prstGeom prst="rect">
            <a:avLst/>
          </a:prstGeom>
        </p:spPr>
      </p:pic>
    </p:spTree>
    <p:extLst>
      <p:ext uri="{BB962C8B-B14F-4D97-AF65-F5344CB8AC3E}">
        <p14:creationId xmlns:p14="http://schemas.microsoft.com/office/powerpoint/2010/main" val="303501669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map of a city&#10;&#10;Description automatically generated">
            <a:extLst>
              <a:ext uri="{FF2B5EF4-FFF2-40B4-BE49-F238E27FC236}">
                <a16:creationId xmlns:a16="http://schemas.microsoft.com/office/drawing/2014/main" id="{B5A3AA89-6E05-EF4D-B740-F2D6DE8DC5D1}"/>
              </a:ext>
            </a:extLst>
          </p:cNvPr>
          <p:cNvPicPr>
            <a:picLocks noChangeAspect="1"/>
          </p:cNvPicPr>
          <p:nvPr/>
        </p:nvPicPr>
        <p:blipFill>
          <a:blip r:embed="rId2"/>
          <a:srcRect l="4416" r="4416"/>
          <a:stretch/>
        </p:blipFill>
        <p:spPr>
          <a:xfrm>
            <a:off x="4117521" y="10"/>
            <a:ext cx="8074479" cy="6857990"/>
          </a:xfrm>
          <a:prstGeom prst="rect">
            <a:avLst/>
          </a:prstGeom>
        </p:spPr>
      </p:pic>
      <p:sp>
        <p:nvSpPr>
          <p:cNvPr id="31" name="Freeform: Shape 3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DE17FF8-483E-164C-90B3-075EF072D002}"/>
              </a:ext>
            </a:extLst>
          </p:cNvPr>
          <p:cNvSpPr>
            <a:spLocks noGrp="1"/>
          </p:cNvSpPr>
          <p:nvPr>
            <p:ph type="title"/>
          </p:nvPr>
        </p:nvSpPr>
        <p:spPr>
          <a:xfrm>
            <a:off x="597838" y="810578"/>
            <a:ext cx="5100122" cy="1325563"/>
          </a:xfrm>
        </p:spPr>
        <p:txBody>
          <a:bodyPr>
            <a:noAutofit/>
          </a:bodyPr>
          <a:lstStyle/>
          <a:p>
            <a:pPr>
              <a:spcBef>
                <a:spcPts val="0"/>
              </a:spcBef>
            </a:pPr>
            <a:r>
              <a:rPr lang="en-US" b="1" dirty="0">
                <a:latin typeface="Architype Bold"/>
                <a:ea typeface="Calibri"/>
                <a:cs typeface="Times New Roman"/>
              </a:rPr>
              <a:t>Clark Street Crossroads Corridor Study</a:t>
            </a:r>
            <a:endParaRPr lang="en-US" b="1" dirty="0">
              <a:effectLst/>
              <a:latin typeface="Architype Bold"/>
              <a:ea typeface="Calibri"/>
              <a:cs typeface="Times New Roman"/>
            </a:endParaRPr>
          </a:p>
        </p:txBody>
      </p:sp>
      <p:sp>
        <p:nvSpPr>
          <p:cNvPr id="3" name="Content Placeholder 2">
            <a:extLst>
              <a:ext uri="{FF2B5EF4-FFF2-40B4-BE49-F238E27FC236}">
                <a16:creationId xmlns:a16="http://schemas.microsoft.com/office/drawing/2014/main" id="{42397BA6-FECF-BA48-B734-4652C9B37322}"/>
              </a:ext>
            </a:extLst>
          </p:cNvPr>
          <p:cNvSpPr>
            <a:spLocks noGrp="1"/>
          </p:cNvSpPr>
          <p:nvPr>
            <p:ph idx="1"/>
          </p:nvPr>
        </p:nvSpPr>
        <p:spPr>
          <a:xfrm>
            <a:off x="597838" y="2718508"/>
            <a:ext cx="4583762" cy="665807"/>
          </a:xfrm>
        </p:spPr>
        <p:txBody>
          <a:bodyPr vert="horz" lIns="91440" tIns="45720" rIns="91440" bIns="45720" rtlCol="0" anchor="t">
            <a:noAutofit/>
          </a:bodyPr>
          <a:lstStyle/>
          <a:p>
            <a:pPr marL="0" indent="0">
              <a:buNone/>
            </a:pPr>
            <a:r>
              <a:rPr lang="en-US" dirty="0">
                <a:latin typeface="Architype Light"/>
              </a:rPr>
              <a:t>For Excellence in </a:t>
            </a:r>
            <a:endParaRPr lang="en-US" dirty="0"/>
          </a:p>
          <a:p>
            <a:pPr marL="0" indent="0">
              <a:buNone/>
            </a:pPr>
            <a:r>
              <a:rPr lang="en-US" dirty="0">
                <a:latin typeface="Architype Light"/>
              </a:rPr>
              <a:t>Master Planning</a:t>
            </a:r>
            <a:endParaRPr lang="en-US" dirty="0"/>
          </a:p>
        </p:txBody>
      </p:sp>
      <p:sp>
        <p:nvSpPr>
          <p:cNvPr id="6" name="TextBox 5">
            <a:extLst>
              <a:ext uri="{FF2B5EF4-FFF2-40B4-BE49-F238E27FC236}">
                <a16:creationId xmlns:a16="http://schemas.microsoft.com/office/drawing/2014/main" id="{B0056D8B-A5B4-C09A-B222-065370420242}"/>
              </a:ext>
            </a:extLst>
          </p:cNvPr>
          <p:cNvSpPr txBox="1"/>
          <p:nvPr/>
        </p:nvSpPr>
        <p:spPr>
          <a:xfrm>
            <a:off x="597838" y="4525493"/>
            <a:ext cx="3983869" cy="830997"/>
          </a:xfrm>
          <a:prstGeom prst="rect">
            <a:avLst/>
          </a:prstGeom>
          <a:noFill/>
        </p:spPr>
        <p:txBody>
          <a:bodyPr wrap="square" lIns="91440" tIns="45720" rIns="91440" bIns="45720" anchor="t">
            <a:spAutoFit/>
          </a:bodyPr>
          <a:lstStyle/>
          <a:p>
            <a:r>
              <a:rPr lang="en-US" sz="1600" dirty="0">
                <a:solidFill>
                  <a:srgbClr val="D5D5D5"/>
                </a:solidFill>
                <a:ea typeface="+mn-lt"/>
                <a:cs typeface="+mn-lt"/>
              </a:rPr>
              <a:t>"There is meaningful planning here that brings together key urban design features into the existing urban context</a:t>
            </a:r>
            <a:r>
              <a:rPr lang="en-US" sz="1600" dirty="0">
                <a:solidFill>
                  <a:srgbClr val="D5D5D5"/>
                </a:solidFill>
                <a:effectLst/>
                <a:ea typeface="+mn-lt"/>
                <a:cs typeface="+mn-lt"/>
              </a:rPr>
              <a:t>," a juror</a:t>
            </a:r>
            <a:r>
              <a:rPr lang="en-US" sz="1600" dirty="0">
                <a:solidFill>
                  <a:srgbClr val="D5D5D5"/>
                </a:solidFill>
                <a:ea typeface="+mn-lt"/>
                <a:cs typeface="+mn-lt"/>
              </a:rPr>
              <a:t> said</a:t>
            </a:r>
            <a:r>
              <a:rPr lang="en-US" sz="1600" dirty="0">
                <a:solidFill>
                  <a:srgbClr val="D5D5D5"/>
                </a:solidFill>
                <a:effectLst/>
                <a:ea typeface="+mn-lt"/>
                <a:cs typeface="+mn-lt"/>
              </a:rPr>
              <a:t>.</a:t>
            </a:r>
            <a:endParaRPr lang="en-US" sz="1600" dirty="0">
              <a:solidFill>
                <a:srgbClr val="D5D5D5"/>
              </a:solidFill>
              <a:ea typeface="+mn-lt"/>
              <a:cs typeface="+mn-lt"/>
            </a:endParaRPr>
          </a:p>
        </p:txBody>
      </p:sp>
    </p:spTree>
    <p:extLst>
      <p:ext uri="{BB962C8B-B14F-4D97-AF65-F5344CB8AC3E}">
        <p14:creationId xmlns:p14="http://schemas.microsoft.com/office/powerpoint/2010/main" val="4116904719"/>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drawing of a crosswalk&#10;&#10;Description automatically generated">
            <a:extLst>
              <a:ext uri="{FF2B5EF4-FFF2-40B4-BE49-F238E27FC236}">
                <a16:creationId xmlns:a16="http://schemas.microsoft.com/office/drawing/2014/main" id="{12EEEE78-DC08-BDF2-1630-60E6BC471F95}"/>
              </a:ext>
            </a:extLst>
          </p:cNvPr>
          <p:cNvPicPr>
            <a:picLocks noChangeAspect="1"/>
          </p:cNvPicPr>
          <p:nvPr/>
        </p:nvPicPr>
        <p:blipFill rotWithShape="1">
          <a:blip r:embed="rId2"/>
          <a:srcRect l="1315"/>
          <a:stretch/>
        </p:blipFill>
        <p:spPr>
          <a:xfrm>
            <a:off x="20" y="1282"/>
            <a:ext cx="12191980" cy="6856718"/>
          </a:xfrm>
          <a:prstGeom prst="rect">
            <a:avLst/>
          </a:prstGeom>
        </p:spPr>
      </p:pic>
    </p:spTree>
    <p:extLst>
      <p:ext uri="{BB962C8B-B14F-4D97-AF65-F5344CB8AC3E}">
        <p14:creationId xmlns:p14="http://schemas.microsoft.com/office/powerpoint/2010/main" val="3048561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508C369D-D951-3F52-F359-CBE6D8A4FC0C}"/>
              </a:ext>
            </a:extLst>
          </p:cNvPr>
          <p:cNvSpPr/>
          <p:nvPr/>
        </p:nvSpPr>
        <p:spPr>
          <a:xfrm>
            <a:off x="6578" y="12678"/>
            <a:ext cx="12192000" cy="68584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Content Placeholder 2">
            <a:extLst>
              <a:ext uri="{FF2B5EF4-FFF2-40B4-BE49-F238E27FC236}">
                <a16:creationId xmlns:a16="http://schemas.microsoft.com/office/drawing/2014/main" id="{FE4CAE50-4576-3844-BBAF-EFECC6044A28}"/>
              </a:ext>
            </a:extLst>
          </p:cNvPr>
          <p:cNvSpPr txBox="1">
            <a:spLocks/>
          </p:cNvSpPr>
          <p:nvPr/>
        </p:nvSpPr>
        <p:spPr>
          <a:xfrm>
            <a:off x="547035" y="490132"/>
            <a:ext cx="6404030" cy="598038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b="1" dirty="0">
                <a:effectLst/>
                <a:latin typeface="Calibri"/>
                <a:ea typeface="Calibri"/>
                <a:cs typeface="Times New Roman"/>
              </a:rPr>
              <a:t>Project team includes:</a:t>
            </a:r>
            <a:r>
              <a:rPr lang="en-US" sz="2400" b="1" dirty="0">
                <a:latin typeface="Calibri"/>
                <a:ea typeface="Calibri"/>
                <a:cs typeface="Times New Roman"/>
              </a:rPr>
              <a:t> </a:t>
            </a:r>
            <a:endParaRPr lang="en-US" sz="2400" b="1" dirty="0">
              <a:effectLst/>
              <a:latin typeface="Calibri"/>
              <a:ea typeface="Calibri"/>
              <a:cs typeface="Times New Roman"/>
            </a:endParaRPr>
          </a:p>
          <a:p>
            <a:pPr marL="0" indent="0">
              <a:lnSpc>
                <a:spcPct val="100000"/>
              </a:lnSpc>
              <a:spcBef>
                <a:spcPts val="0"/>
              </a:spcBef>
              <a:buNone/>
            </a:pPr>
            <a:endParaRPr lang="en-US" sz="1800" b="1" dirty="0">
              <a:ea typeface="Calibri"/>
              <a:cs typeface="Times New Roman"/>
            </a:endParaRPr>
          </a:p>
          <a:p>
            <a:pPr marL="0" marR="0" indent="0">
              <a:lnSpc>
                <a:spcPct val="150000"/>
              </a:lnSpc>
              <a:spcBef>
                <a:spcPts val="0"/>
              </a:spcBef>
              <a:spcAft>
                <a:spcPts val="0"/>
              </a:spcAft>
              <a:buNone/>
            </a:pPr>
            <a:r>
              <a:rPr lang="en-US" sz="1600" b="1" dirty="0">
                <a:effectLst/>
                <a:ea typeface="Calibri"/>
                <a:cs typeface="Times New Roman"/>
              </a:rPr>
              <a:t>Architect of Record: </a:t>
            </a:r>
            <a:r>
              <a:rPr lang="en-US" sz="1600" b="1" dirty="0">
                <a:ea typeface="Calibri"/>
                <a:cs typeface="Times New Roman"/>
              </a:rPr>
              <a:t>SmithGroup</a:t>
            </a:r>
          </a:p>
          <a:p>
            <a:pPr marL="0" indent="0">
              <a:lnSpc>
                <a:spcPct val="150000"/>
              </a:lnSpc>
              <a:spcBef>
                <a:spcPts val="0"/>
              </a:spcBef>
              <a:buNone/>
            </a:pPr>
            <a:r>
              <a:rPr lang="en-US" sz="1600" b="1" dirty="0">
                <a:ea typeface="+mn-lt"/>
                <a:cs typeface="+mn-lt"/>
              </a:rPr>
              <a:t>	-Principal in Charge/Architecture: Matt Dumich, FAIA</a:t>
            </a:r>
          </a:p>
          <a:p>
            <a:pPr marL="0" indent="0">
              <a:lnSpc>
                <a:spcPct val="150000"/>
              </a:lnSpc>
              <a:spcBef>
                <a:spcPts val="0"/>
              </a:spcBef>
              <a:buNone/>
            </a:pPr>
            <a:r>
              <a:rPr lang="en-US" sz="1600" b="1" dirty="0">
                <a:ea typeface="+mn-lt"/>
                <a:cs typeface="+mn-lt"/>
              </a:rPr>
              <a:t>	-Architecture/Planning: Janet </a:t>
            </a:r>
            <a:r>
              <a:rPr lang="en-US" sz="1600" b="1" dirty="0" err="1">
                <a:ea typeface="+mn-lt"/>
                <a:cs typeface="+mn-lt"/>
              </a:rPr>
              <a:t>Attarian</a:t>
            </a:r>
            <a:r>
              <a:rPr lang="en-US" sz="1600" b="1" dirty="0">
                <a:ea typeface="+mn-lt"/>
                <a:cs typeface="+mn-lt"/>
              </a:rPr>
              <a:t>, AIA</a:t>
            </a:r>
            <a:endParaRPr lang="en-US" sz="1600" dirty="0">
              <a:ea typeface="+mn-lt"/>
              <a:cs typeface="+mn-lt"/>
            </a:endParaRPr>
          </a:p>
          <a:p>
            <a:pPr marL="0" indent="0">
              <a:lnSpc>
                <a:spcPct val="150000"/>
              </a:lnSpc>
              <a:spcBef>
                <a:spcPts val="0"/>
              </a:spcBef>
              <a:buNone/>
            </a:pPr>
            <a:r>
              <a:rPr lang="en-US" sz="1600" b="1" dirty="0">
                <a:ea typeface="+mn-lt"/>
                <a:cs typeface="+mn-lt"/>
              </a:rPr>
              <a:t>	-Planning: </a:t>
            </a:r>
            <a:r>
              <a:rPr lang="en-US" sz="1600" b="1" dirty="0" err="1">
                <a:ea typeface="+mn-lt"/>
                <a:cs typeface="+mn-lt"/>
              </a:rPr>
              <a:t>Caeley</a:t>
            </a:r>
            <a:r>
              <a:rPr lang="en-US" sz="1600" b="1" dirty="0">
                <a:ea typeface="+mn-lt"/>
                <a:cs typeface="+mn-lt"/>
              </a:rPr>
              <a:t> Hynes</a:t>
            </a:r>
          </a:p>
          <a:p>
            <a:pPr marL="0" indent="0">
              <a:lnSpc>
                <a:spcPct val="150000"/>
              </a:lnSpc>
              <a:spcBef>
                <a:spcPts val="0"/>
              </a:spcBef>
              <a:buNone/>
            </a:pPr>
            <a:r>
              <a:rPr lang="en-US" sz="1600" b="1" dirty="0">
                <a:ea typeface="+mn-lt"/>
                <a:cs typeface="+mn-lt"/>
              </a:rPr>
              <a:t>	-Landscape Architecture: Matt </a:t>
            </a:r>
            <a:r>
              <a:rPr lang="en-US" sz="1600" b="1" dirty="0" err="1">
                <a:ea typeface="+mn-lt"/>
                <a:cs typeface="+mn-lt"/>
              </a:rPr>
              <a:t>Callone</a:t>
            </a:r>
            <a:endParaRPr lang="en-US" sz="1600" dirty="0"/>
          </a:p>
          <a:p>
            <a:pPr marL="0" indent="0">
              <a:lnSpc>
                <a:spcPct val="150000"/>
              </a:lnSpc>
              <a:spcBef>
                <a:spcPts val="0"/>
              </a:spcBef>
              <a:buNone/>
            </a:pPr>
            <a:r>
              <a:rPr lang="en-US" sz="1600" b="1" dirty="0">
                <a:ea typeface="+mn-lt"/>
                <a:cs typeface="+mn-lt"/>
              </a:rPr>
              <a:t>-Architecture: Cristina Gallo, Via Chicago Architects X </a:t>
            </a:r>
            <a:r>
              <a:rPr lang="en-US" sz="1600" b="1" dirty="0" err="1">
                <a:ea typeface="+mn-lt"/>
                <a:cs typeface="+mn-lt"/>
              </a:rPr>
              <a:t>Disenadores</a:t>
            </a:r>
            <a:endParaRPr lang="en-US" dirty="0"/>
          </a:p>
          <a:p>
            <a:pPr marL="0" indent="0">
              <a:lnSpc>
                <a:spcPct val="150000"/>
              </a:lnSpc>
              <a:spcBef>
                <a:spcPts val="0"/>
              </a:spcBef>
              <a:buNone/>
            </a:pPr>
            <a:r>
              <a:rPr lang="en-US" sz="1600" b="1" dirty="0">
                <a:ea typeface="+mn-lt"/>
                <a:cs typeface="+mn-lt"/>
              </a:rPr>
              <a:t>-Landscape Architecture: Brett Weidl, MKSK</a:t>
            </a:r>
            <a:endParaRPr lang="en-US" dirty="0"/>
          </a:p>
          <a:p>
            <a:pPr marL="0" indent="0">
              <a:lnSpc>
                <a:spcPct val="150000"/>
              </a:lnSpc>
              <a:spcBef>
                <a:spcPts val="0"/>
              </a:spcBef>
              <a:buNone/>
            </a:pPr>
            <a:r>
              <a:rPr lang="en-US" sz="1600" b="1" dirty="0">
                <a:ea typeface="Calibri"/>
                <a:cs typeface="Times New Roman"/>
              </a:rPr>
              <a:t>-Economic Development/Market Research: Lance Dorn, SB Friedman Development Advisors</a:t>
            </a:r>
          </a:p>
          <a:p>
            <a:pPr marL="0" indent="0">
              <a:lnSpc>
                <a:spcPct val="150000"/>
              </a:lnSpc>
              <a:spcBef>
                <a:spcPts val="0"/>
              </a:spcBef>
              <a:buNone/>
            </a:pPr>
            <a:r>
              <a:rPr lang="en-US" sz="1600" b="1" dirty="0">
                <a:ea typeface="Calibri"/>
                <a:cs typeface="Times New Roman"/>
              </a:rPr>
              <a:t>-Marketing/Branding/Engagement: Abigail Rose, All Together</a:t>
            </a:r>
          </a:p>
          <a:p>
            <a:pPr marL="0" indent="0">
              <a:lnSpc>
                <a:spcPct val="150000"/>
              </a:lnSpc>
              <a:spcBef>
                <a:spcPts val="0"/>
              </a:spcBef>
              <a:buNone/>
            </a:pPr>
            <a:r>
              <a:rPr lang="en-US" sz="1600" b="1" dirty="0">
                <a:ea typeface="+mn-lt"/>
                <a:cs typeface="+mn-lt"/>
              </a:rPr>
              <a:t>-Client/City Planner: Katharyn Hurd, City of Chicago Department of Planning and Development</a:t>
            </a:r>
            <a:endParaRPr lang="en-US" dirty="0"/>
          </a:p>
        </p:txBody>
      </p:sp>
      <p:pic>
        <p:nvPicPr>
          <p:cNvPr id="3" name="Picture 2" descr="A map of a city with circles&#10;&#10;Description automatically generated">
            <a:extLst>
              <a:ext uri="{FF2B5EF4-FFF2-40B4-BE49-F238E27FC236}">
                <a16:creationId xmlns:a16="http://schemas.microsoft.com/office/drawing/2014/main" id="{107E83C3-7CA6-0E5C-9EAC-EC981FB4D805}"/>
              </a:ext>
            </a:extLst>
          </p:cNvPr>
          <p:cNvPicPr>
            <a:picLocks noChangeAspect="1"/>
          </p:cNvPicPr>
          <p:nvPr/>
        </p:nvPicPr>
        <p:blipFill>
          <a:blip r:embed="rId3"/>
          <a:stretch>
            <a:fillRect/>
          </a:stretch>
        </p:blipFill>
        <p:spPr>
          <a:xfrm>
            <a:off x="7698747" y="-4916"/>
            <a:ext cx="4502997" cy="6892412"/>
          </a:xfrm>
          <a:prstGeom prst="rect">
            <a:avLst/>
          </a:prstGeom>
        </p:spPr>
      </p:pic>
    </p:spTree>
    <p:extLst>
      <p:ext uri="{BB962C8B-B14F-4D97-AF65-F5344CB8AC3E}">
        <p14:creationId xmlns:p14="http://schemas.microsoft.com/office/powerpoint/2010/main" val="1941250628"/>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{A5DEE542-0376-3348-9874-064F6835F8E2}tf10001119</Template>
  <TotalTime>16542</TotalTime>
  <Words>1357</Words>
  <Application>Microsoft Office PowerPoint</Application>
  <PresentationFormat>Widescreen</PresentationFormat>
  <Paragraphs>147</Paragraphs>
  <Slides>34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Architype Bold</vt:lpstr>
      <vt:lpstr>Architype Light</vt:lpstr>
      <vt:lpstr>Arial</vt:lpstr>
      <vt:lpstr>Calibri</vt:lpstr>
      <vt:lpstr>Calibri Light</vt:lpstr>
      <vt:lpstr>Office Theme</vt:lpstr>
      <vt:lpstr>PowerPoint Presentation</vt:lpstr>
      <vt:lpstr>PowerPoint Presentation</vt:lpstr>
      <vt:lpstr>PowerPoint Presentation</vt:lpstr>
      <vt:lpstr>Tribune Tower Conversion</vt:lpstr>
      <vt:lpstr>PowerPoint Presentation</vt:lpstr>
      <vt:lpstr>PowerPoint Presentation</vt:lpstr>
      <vt:lpstr>Clark Street Crossroads Corridor Study</vt:lpstr>
      <vt:lpstr>PowerPoint Presentation</vt:lpstr>
      <vt:lpstr>PowerPoint Presentation</vt:lpstr>
      <vt:lpstr>State Street Apartment</vt:lpstr>
      <vt:lpstr>PowerPoint Presentation</vt:lpstr>
      <vt:lpstr>PowerPoint Presentation</vt:lpstr>
      <vt:lpstr>Midtown Faust</vt:lpstr>
      <vt:lpstr>PowerPoint Presentation</vt:lpstr>
      <vt:lpstr>PowerPoint Presentation</vt:lpstr>
      <vt:lpstr>Joliet Inpatient Treatment Center</vt:lpstr>
      <vt:lpstr>PowerPoint Presentation</vt:lpstr>
      <vt:lpstr>PowerPoint Presentation</vt:lpstr>
      <vt:lpstr>Farm On Ogden</vt:lpstr>
      <vt:lpstr>PowerPoint Presentation</vt:lpstr>
      <vt:lpstr>PowerPoint Presentation</vt:lpstr>
      <vt:lpstr>Elgin Math + Science Academy Campus </vt:lpstr>
      <vt:lpstr>PowerPoint Presentation</vt:lpstr>
      <vt:lpstr>PowerPoint Presentation</vt:lpstr>
      <vt:lpstr>Chicago O'Hare International Airport Terminal 5 East Extension</vt:lpstr>
      <vt:lpstr>PowerPoint Presentation</vt:lpstr>
      <vt:lpstr>PowerPoint Presentation</vt:lpstr>
      <vt:lpstr>PowerPoint Presentation</vt:lpstr>
      <vt:lpstr>Kelly Moynihan, AIA</vt:lpstr>
      <vt:lpstr>Francisco J. Rodriguez-Suárez, FAIA</vt:lpstr>
      <vt:lpstr>Roderic Walton, AIA</vt:lpstr>
      <vt:lpstr>Sheri Andrews, AIA</vt:lpstr>
      <vt:lpstr>Peter Exley, FAIA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McFarland, Craig</dc:creator>
  <cp:lastModifiedBy>AIA Illoinois</cp:lastModifiedBy>
  <cp:revision>853</cp:revision>
  <cp:lastPrinted>2023-10-23T19:03:47Z</cp:lastPrinted>
  <dcterms:created xsi:type="dcterms:W3CDTF">2021-10-07T21:15:17Z</dcterms:created>
  <dcterms:modified xsi:type="dcterms:W3CDTF">2023-10-24T16:49:08Z</dcterms:modified>
</cp:coreProperties>
</file>